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 id="2147484185" r:id="rId2"/>
  </p:sldMasterIdLst>
  <p:notesMasterIdLst>
    <p:notesMasterId r:id="rId24"/>
  </p:notesMasterIdLst>
  <p:handoutMasterIdLst>
    <p:handoutMasterId r:id="rId25"/>
  </p:handoutMasterIdLst>
  <p:sldIdLst>
    <p:sldId id="257" r:id="rId3"/>
    <p:sldId id="543" r:id="rId4"/>
    <p:sldId id="540" r:id="rId5"/>
    <p:sldId id="541" r:id="rId6"/>
    <p:sldId id="525" r:id="rId7"/>
    <p:sldId id="518" r:id="rId8"/>
    <p:sldId id="519" r:id="rId9"/>
    <p:sldId id="544" r:id="rId10"/>
    <p:sldId id="511" r:id="rId11"/>
    <p:sldId id="510" r:id="rId12"/>
    <p:sldId id="524" r:id="rId13"/>
    <p:sldId id="506" r:id="rId14"/>
    <p:sldId id="542" r:id="rId15"/>
    <p:sldId id="522" r:id="rId16"/>
    <p:sldId id="509" r:id="rId17"/>
    <p:sldId id="374" r:id="rId18"/>
    <p:sldId id="373" r:id="rId19"/>
    <p:sldId id="358" r:id="rId20"/>
    <p:sldId id="352" r:id="rId21"/>
    <p:sldId id="354" r:id="rId22"/>
    <p:sldId id="531" r:id="rId23"/>
  </p:sldIdLst>
  <p:sldSz cx="9144000" cy="6858000" type="screen4x3"/>
  <p:notesSz cx="7004050" cy="922655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6">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FFFF"/>
    <a:srgbClr val="061538"/>
    <a:srgbClr val="0A2562"/>
    <a:srgbClr val="103EA4"/>
    <a:srgbClr val="FFFF66"/>
    <a:srgbClr val="FF0066"/>
    <a:srgbClr val="CC3300"/>
    <a:srgbClr val="CC0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600" autoAdjust="0"/>
    <p:restoredTop sz="85226" autoAdjust="0"/>
  </p:normalViewPr>
  <p:slideViewPr>
    <p:cSldViewPr>
      <p:cViewPr>
        <p:scale>
          <a:sx n="66" d="100"/>
          <a:sy n="66" d="100"/>
        </p:scale>
        <p:origin x="-76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323"/>
    </p:cViewPr>
  </p:sorterViewPr>
  <p:notesViewPr>
    <p:cSldViewPr>
      <p:cViewPr varScale="1">
        <p:scale>
          <a:sx n="78" d="100"/>
          <a:sy n="78" d="100"/>
        </p:scale>
        <p:origin x="-1986" y="-90"/>
      </p:cViewPr>
      <p:guideLst>
        <p:guide orient="horz" pos="2906"/>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35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136196" name="Rectangle 4"/>
          <p:cNvSpPr>
            <a:spLocks noGrp="1" noChangeArrowheads="1"/>
          </p:cNvSpPr>
          <p:nvPr>
            <p:ph type="ftr" sz="quarter" idx="2"/>
          </p:nvPr>
        </p:nvSpPr>
        <p:spPr bwMode="auto">
          <a:xfrm>
            <a:off x="0" y="8763000"/>
            <a:ext cx="3035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Tree>
    <p:extLst>
      <p:ext uri="{BB962C8B-B14F-4D97-AF65-F5344CB8AC3E}">
        <p14:creationId xmlns:p14="http://schemas.microsoft.com/office/powerpoint/2010/main" val="151354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5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defTabSz="927100" eaLnBrk="1" hangingPunct="1">
              <a:defRPr sz="1200">
                <a:latin typeface="Arial" charset="0"/>
              </a:defRPr>
            </a:lvl1pPr>
          </a:lstStyle>
          <a:p>
            <a:endParaRPr lang="en-US" altLang="en-US"/>
          </a:p>
        </p:txBody>
      </p:sp>
      <p:sp>
        <p:nvSpPr>
          <p:cNvPr id="4099" name="Rectangle 3"/>
          <p:cNvSpPr>
            <a:spLocks noGrp="1" noChangeArrowheads="1"/>
          </p:cNvSpPr>
          <p:nvPr>
            <p:ph type="dt" idx="1"/>
          </p:nvPr>
        </p:nvSpPr>
        <p:spPr bwMode="auto">
          <a:xfrm>
            <a:off x="3967163" y="0"/>
            <a:ext cx="3035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eaLnBrk="1" hangingPunct="1">
              <a:defRPr sz="1200">
                <a:latin typeface="Arial" charset="0"/>
              </a:defRPr>
            </a:lvl1pPr>
          </a:lstStyle>
          <a:p>
            <a:endParaRPr lang="en-US" altLang="en-US"/>
          </a:p>
        </p:txBody>
      </p:sp>
      <p:sp>
        <p:nvSpPr>
          <p:cNvPr id="54276" name="Rectangle 4"/>
          <p:cNvSpPr>
            <a:spLocks noGrp="1" noRot="1" noChangeAspect="1" noChangeArrowheads="1" noTextEdit="1"/>
          </p:cNvSpPr>
          <p:nvPr>
            <p:ph type="sldImg" idx="2"/>
          </p:nvPr>
        </p:nvSpPr>
        <p:spPr bwMode="auto">
          <a:xfrm>
            <a:off x="1195388" y="692150"/>
            <a:ext cx="4613275" cy="3459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0088" y="4383088"/>
            <a:ext cx="5603875"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8763000"/>
            <a:ext cx="3035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defTabSz="927100" eaLnBrk="1" hangingPunct="1">
              <a:defRPr sz="1200">
                <a:latin typeface="Arial" charset="0"/>
              </a:defRPr>
            </a:lvl1pPr>
          </a:lstStyle>
          <a:p>
            <a:endParaRPr lang="en-US" altLang="en-US"/>
          </a:p>
        </p:txBody>
      </p:sp>
      <p:sp>
        <p:nvSpPr>
          <p:cNvPr id="4103" name="Rectangle 7"/>
          <p:cNvSpPr>
            <a:spLocks noGrp="1" noChangeArrowheads="1"/>
          </p:cNvSpPr>
          <p:nvPr>
            <p:ph type="sldNum" sz="quarter" idx="5"/>
          </p:nvPr>
        </p:nvSpPr>
        <p:spPr bwMode="auto">
          <a:xfrm>
            <a:off x="3967163" y="8763000"/>
            <a:ext cx="3035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eaLnBrk="1" hangingPunct="1">
              <a:defRPr sz="1200">
                <a:latin typeface="Arial" charset="0"/>
              </a:defRPr>
            </a:lvl1pPr>
          </a:lstStyle>
          <a:p>
            <a:fld id="{C5C2B1B6-B73E-49DE-A6AC-D9744D835836}" type="slidenum">
              <a:rPr lang="en-US" altLang="en-US"/>
              <a:pPr/>
              <a:t>‹#›</a:t>
            </a:fld>
            <a:endParaRPr lang="en-US" altLang="en-US"/>
          </a:p>
        </p:txBody>
      </p:sp>
    </p:spTree>
    <p:extLst>
      <p:ext uri="{BB962C8B-B14F-4D97-AF65-F5344CB8AC3E}">
        <p14:creationId xmlns:p14="http://schemas.microsoft.com/office/powerpoint/2010/main" val="1713880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7100">
              <a:defRPr>
                <a:solidFill>
                  <a:schemeClr val="tx1"/>
                </a:solidFill>
                <a:latin typeface="Garamond" pitchFamily="18" charset="0"/>
              </a:defRPr>
            </a:lvl1pPr>
            <a:lvl2pPr marL="742950" indent="-285750" defTabSz="927100">
              <a:defRPr>
                <a:solidFill>
                  <a:schemeClr val="tx1"/>
                </a:solidFill>
                <a:latin typeface="Garamond" pitchFamily="18" charset="0"/>
              </a:defRPr>
            </a:lvl2pPr>
            <a:lvl3pPr marL="1143000" indent="-228600" defTabSz="927100">
              <a:defRPr>
                <a:solidFill>
                  <a:schemeClr val="tx1"/>
                </a:solidFill>
                <a:latin typeface="Garamond" pitchFamily="18" charset="0"/>
              </a:defRPr>
            </a:lvl3pPr>
            <a:lvl4pPr marL="1600200" indent="-228600" defTabSz="927100">
              <a:defRPr>
                <a:solidFill>
                  <a:schemeClr val="tx1"/>
                </a:solidFill>
                <a:latin typeface="Garamond" pitchFamily="18" charset="0"/>
              </a:defRPr>
            </a:lvl4pPr>
            <a:lvl5pPr marL="2057400" indent="-228600" defTabSz="927100">
              <a:defRPr>
                <a:solidFill>
                  <a:schemeClr val="tx1"/>
                </a:solidFill>
                <a:latin typeface="Garamond" pitchFamily="18" charset="0"/>
              </a:defRPr>
            </a:lvl5pPr>
            <a:lvl6pPr marL="2514600" indent="-228600" defTabSz="927100" eaLnBrk="0" fontAlgn="base" hangingPunct="0">
              <a:spcBef>
                <a:spcPct val="0"/>
              </a:spcBef>
              <a:spcAft>
                <a:spcPct val="0"/>
              </a:spcAft>
              <a:defRPr>
                <a:solidFill>
                  <a:schemeClr val="tx1"/>
                </a:solidFill>
                <a:latin typeface="Garamond" pitchFamily="18" charset="0"/>
              </a:defRPr>
            </a:lvl6pPr>
            <a:lvl7pPr marL="2971800" indent="-228600" defTabSz="927100" eaLnBrk="0" fontAlgn="base" hangingPunct="0">
              <a:spcBef>
                <a:spcPct val="0"/>
              </a:spcBef>
              <a:spcAft>
                <a:spcPct val="0"/>
              </a:spcAft>
              <a:defRPr>
                <a:solidFill>
                  <a:schemeClr val="tx1"/>
                </a:solidFill>
                <a:latin typeface="Garamond" pitchFamily="18" charset="0"/>
              </a:defRPr>
            </a:lvl7pPr>
            <a:lvl8pPr marL="3429000" indent="-228600" defTabSz="927100" eaLnBrk="0" fontAlgn="base" hangingPunct="0">
              <a:spcBef>
                <a:spcPct val="0"/>
              </a:spcBef>
              <a:spcAft>
                <a:spcPct val="0"/>
              </a:spcAft>
              <a:defRPr>
                <a:solidFill>
                  <a:schemeClr val="tx1"/>
                </a:solidFill>
                <a:latin typeface="Garamond" pitchFamily="18" charset="0"/>
              </a:defRPr>
            </a:lvl8pPr>
            <a:lvl9pPr marL="3886200" indent="-228600" defTabSz="927100" eaLnBrk="0" fontAlgn="base" hangingPunct="0">
              <a:spcBef>
                <a:spcPct val="0"/>
              </a:spcBef>
              <a:spcAft>
                <a:spcPct val="0"/>
              </a:spcAft>
              <a:defRPr>
                <a:solidFill>
                  <a:schemeClr val="tx1"/>
                </a:solidFill>
                <a:latin typeface="Garamond" pitchFamily="18" charset="0"/>
              </a:defRPr>
            </a:lvl9pPr>
          </a:lstStyle>
          <a:p>
            <a:fld id="{3A7ED124-2607-4D64-A06D-E8A9B72CAE0C}" type="slidenum">
              <a:rPr lang="en-US" altLang="en-US">
                <a:latin typeface="Arial" charset="0"/>
              </a:rPr>
              <a:pPr/>
              <a:t>1</a:t>
            </a:fld>
            <a:endParaRPr lang="en-US" altLang="en-US" dirty="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903">
              <a:defRPr>
                <a:solidFill>
                  <a:schemeClr val="tx1"/>
                </a:solidFill>
                <a:latin typeface="Garamond" pitchFamily="18" charset="0"/>
              </a:defRPr>
            </a:lvl1pPr>
            <a:lvl2pPr marL="742618" indent="-284407" defTabSz="925903">
              <a:defRPr>
                <a:solidFill>
                  <a:schemeClr val="tx1"/>
                </a:solidFill>
                <a:latin typeface="Garamond" pitchFamily="18" charset="0"/>
              </a:defRPr>
            </a:lvl2pPr>
            <a:lvl3pPr marL="1142369" indent="-227526" defTabSz="925903">
              <a:defRPr>
                <a:solidFill>
                  <a:schemeClr val="tx1"/>
                </a:solidFill>
                <a:latin typeface="Garamond" pitchFamily="18" charset="0"/>
              </a:defRPr>
            </a:lvl3pPr>
            <a:lvl4pPr marL="1598999" indent="-227526" defTabSz="925903">
              <a:defRPr>
                <a:solidFill>
                  <a:schemeClr val="tx1"/>
                </a:solidFill>
                <a:latin typeface="Garamond" pitchFamily="18" charset="0"/>
              </a:defRPr>
            </a:lvl4pPr>
            <a:lvl5pPr marL="2055631" indent="-227526" defTabSz="925903">
              <a:defRPr>
                <a:solidFill>
                  <a:schemeClr val="tx1"/>
                </a:solidFill>
                <a:latin typeface="Garamond" pitchFamily="18" charset="0"/>
              </a:defRPr>
            </a:lvl5pPr>
            <a:lvl6pPr marL="2510682" indent="-227526" defTabSz="925903" eaLnBrk="0" fontAlgn="base" hangingPunct="0">
              <a:spcBef>
                <a:spcPct val="0"/>
              </a:spcBef>
              <a:spcAft>
                <a:spcPct val="0"/>
              </a:spcAft>
              <a:defRPr>
                <a:solidFill>
                  <a:schemeClr val="tx1"/>
                </a:solidFill>
                <a:latin typeface="Garamond" pitchFamily="18" charset="0"/>
              </a:defRPr>
            </a:lvl6pPr>
            <a:lvl7pPr marL="2965733" indent="-227526" defTabSz="925903" eaLnBrk="0" fontAlgn="base" hangingPunct="0">
              <a:spcBef>
                <a:spcPct val="0"/>
              </a:spcBef>
              <a:spcAft>
                <a:spcPct val="0"/>
              </a:spcAft>
              <a:defRPr>
                <a:solidFill>
                  <a:schemeClr val="tx1"/>
                </a:solidFill>
                <a:latin typeface="Garamond" pitchFamily="18" charset="0"/>
              </a:defRPr>
            </a:lvl7pPr>
            <a:lvl8pPr marL="3420784" indent="-227526" defTabSz="925903" eaLnBrk="0" fontAlgn="base" hangingPunct="0">
              <a:spcBef>
                <a:spcPct val="0"/>
              </a:spcBef>
              <a:spcAft>
                <a:spcPct val="0"/>
              </a:spcAft>
              <a:defRPr>
                <a:solidFill>
                  <a:schemeClr val="tx1"/>
                </a:solidFill>
                <a:latin typeface="Garamond" pitchFamily="18" charset="0"/>
              </a:defRPr>
            </a:lvl8pPr>
            <a:lvl9pPr marL="3875836" indent="-227526" defTabSz="925903" eaLnBrk="0" fontAlgn="base" hangingPunct="0">
              <a:spcBef>
                <a:spcPct val="0"/>
              </a:spcBef>
              <a:spcAft>
                <a:spcPct val="0"/>
              </a:spcAft>
              <a:defRPr>
                <a:solidFill>
                  <a:schemeClr val="tx1"/>
                </a:solidFill>
                <a:latin typeface="Garamond" pitchFamily="18" charset="0"/>
              </a:defRPr>
            </a:lvl9pPr>
          </a:lstStyle>
          <a:p>
            <a:fld id="{7D2E4F64-EBBA-43FD-A221-F774379E167A}" type="slidenum">
              <a:rPr lang="en-US" altLang="en-US">
                <a:latin typeface="Arial" charset="0"/>
              </a:rPr>
              <a:pPr/>
              <a:t>2</a:t>
            </a:fld>
            <a:endParaRPr lang="en-US" alt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rPr>
              <a:t>Here is a diagram of facilitated or carrier-mediated transport through a cell wall.   The cell membrane has channels or tunnels going through it.  The proteins pick up the nutrients and transport them through the cell wall.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5C2B1B6-B73E-49DE-A6AC-D9744D835836}"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4765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eaLnBrk="1" fontAlgn="auto" hangingPunct="1">
              <a:spcBef>
                <a:spcPts val="0"/>
              </a:spcBef>
              <a:spcAft>
                <a:spcPts val="0"/>
              </a:spcAft>
              <a:defRPr/>
            </a:pPr>
            <a:fld id="{C5C2B1B6-B73E-49DE-A6AC-D9744D835836}" type="slidenum">
              <a:rPr lang="en-US" altLang="en-US" sz="1800" kern="0" smtClean="0">
                <a:solidFill>
                  <a:sysClr val="windowText" lastClr="000000"/>
                </a:solidFill>
              </a:rPr>
              <a:pPr eaLnBrk="1" fontAlgn="auto" hangingPunct="1">
                <a:spcBef>
                  <a:spcPts val="0"/>
                </a:spcBef>
                <a:spcAft>
                  <a:spcPts val="0"/>
                </a:spcAft>
                <a:defRPr/>
              </a:pPr>
              <a:t>8</a:t>
            </a:fld>
            <a:endParaRPr lang="en-US" altLang="en-US" sz="1800" kern="0" dirty="0">
              <a:solidFill>
                <a:sysClr val="windowText" lastClr="000000"/>
              </a:solidFill>
            </a:endParaRPr>
          </a:p>
        </p:txBody>
      </p:sp>
    </p:spTree>
    <p:extLst>
      <p:ext uri="{BB962C8B-B14F-4D97-AF65-F5344CB8AC3E}">
        <p14:creationId xmlns:p14="http://schemas.microsoft.com/office/powerpoint/2010/main" val="194765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27100">
              <a:defRPr>
                <a:solidFill>
                  <a:schemeClr val="tx1"/>
                </a:solidFill>
                <a:latin typeface="Garamond" pitchFamily="18" charset="0"/>
              </a:defRPr>
            </a:lvl1pPr>
            <a:lvl2pPr marL="742950" indent="-285750" defTabSz="927100">
              <a:defRPr>
                <a:solidFill>
                  <a:schemeClr val="tx1"/>
                </a:solidFill>
                <a:latin typeface="Garamond" pitchFamily="18" charset="0"/>
              </a:defRPr>
            </a:lvl2pPr>
            <a:lvl3pPr marL="1143000" indent="-228600" defTabSz="927100">
              <a:defRPr>
                <a:solidFill>
                  <a:schemeClr val="tx1"/>
                </a:solidFill>
                <a:latin typeface="Garamond" pitchFamily="18" charset="0"/>
              </a:defRPr>
            </a:lvl3pPr>
            <a:lvl4pPr marL="1600200" indent="-228600" defTabSz="927100">
              <a:defRPr>
                <a:solidFill>
                  <a:schemeClr val="tx1"/>
                </a:solidFill>
                <a:latin typeface="Garamond" pitchFamily="18" charset="0"/>
              </a:defRPr>
            </a:lvl4pPr>
            <a:lvl5pPr marL="2057400" indent="-228600" defTabSz="927100">
              <a:defRPr>
                <a:solidFill>
                  <a:schemeClr val="tx1"/>
                </a:solidFill>
                <a:latin typeface="Garamond" pitchFamily="18" charset="0"/>
              </a:defRPr>
            </a:lvl5pPr>
            <a:lvl6pPr marL="2514600" indent="-228600" defTabSz="927100" eaLnBrk="0" fontAlgn="base" hangingPunct="0">
              <a:spcBef>
                <a:spcPct val="0"/>
              </a:spcBef>
              <a:spcAft>
                <a:spcPct val="0"/>
              </a:spcAft>
              <a:defRPr>
                <a:solidFill>
                  <a:schemeClr val="tx1"/>
                </a:solidFill>
                <a:latin typeface="Garamond" pitchFamily="18" charset="0"/>
              </a:defRPr>
            </a:lvl6pPr>
            <a:lvl7pPr marL="2971800" indent="-228600" defTabSz="927100" eaLnBrk="0" fontAlgn="base" hangingPunct="0">
              <a:spcBef>
                <a:spcPct val="0"/>
              </a:spcBef>
              <a:spcAft>
                <a:spcPct val="0"/>
              </a:spcAft>
              <a:defRPr>
                <a:solidFill>
                  <a:schemeClr val="tx1"/>
                </a:solidFill>
                <a:latin typeface="Garamond" pitchFamily="18" charset="0"/>
              </a:defRPr>
            </a:lvl7pPr>
            <a:lvl8pPr marL="3429000" indent="-228600" defTabSz="927100" eaLnBrk="0" fontAlgn="base" hangingPunct="0">
              <a:spcBef>
                <a:spcPct val="0"/>
              </a:spcBef>
              <a:spcAft>
                <a:spcPct val="0"/>
              </a:spcAft>
              <a:defRPr>
                <a:solidFill>
                  <a:schemeClr val="tx1"/>
                </a:solidFill>
                <a:latin typeface="Garamond" pitchFamily="18" charset="0"/>
              </a:defRPr>
            </a:lvl8pPr>
            <a:lvl9pPr marL="3886200" indent="-228600" defTabSz="927100" eaLnBrk="0" fontAlgn="base" hangingPunct="0">
              <a:spcBef>
                <a:spcPct val="0"/>
              </a:spcBef>
              <a:spcAft>
                <a:spcPct val="0"/>
              </a:spcAft>
              <a:defRPr>
                <a:solidFill>
                  <a:schemeClr val="tx1"/>
                </a:solidFill>
                <a:latin typeface="Garamond" pitchFamily="18" charset="0"/>
              </a:defRPr>
            </a:lvl9pPr>
          </a:lstStyle>
          <a:p>
            <a:pPr marL="0" marR="0" lvl="0" indent="0" defTabSz="927100" eaLnBrk="1" fontAlgn="auto" latinLnBrk="0" hangingPunct="1">
              <a:lnSpc>
                <a:spcPct val="100000"/>
              </a:lnSpc>
              <a:spcBef>
                <a:spcPts val="0"/>
              </a:spcBef>
              <a:spcAft>
                <a:spcPts val="0"/>
              </a:spcAft>
              <a:buClrTx/>
              <a:buSzTx/>
              <a:buFontTx/>
              <a:buNone/>
              <a:tabLst/>
              <a:defRPr/>
            </a:pPr>
            <a:fld id="{7EC17926-8286-42E4-ADED-7837EA34EC34}" type="slidenum">
              <a:rPr kumimoji="0" lang="en-US" altLang="en-US" sz="1800" b="0" i="0" u="none" strike="noStrike" kern="0" cap="none" spc="0" normalizeH="0" baseline="0" noProof="0">
                <a:ln>
                  <a:noFill/>
                </a:ln>
                <a:solidFill>
                  <a:schemeClr val="tx1"/>
                </a:solidFill>
                <a:effectLst/>
                <a:uLnTx/>
                <a:uFillTx/>
                <a:latin typeface="Arial" charset="0"/>
              </a:rPr>
              <a:pPr marL="0" marR="0" lvl="0" indent="0" defTabSz="927100" eaLnBrk="1" fontAlgn="auto" latinLnBrk="0" hangingPunct="1">
                <a:lnSpc>
                  <a:spcPct val="100000"/>
                </a:lnSpc>
                <a:spcBef>
                  <a:spcPts val="0"/>
                </a:spcBef>
                <a:spcAft>
                  <a:spcPts val="0"/>
                </a:spcAft>
                <a:buClrTx/>
                <a:buSzTx/>
                <a:buFontTx/>
                <a:buNone/>
                <a:tabLst/>
                <a:defRPr/>
              </a:pPr>
              <a:t>12</a:t>
            </a:fld>
            <a:endParaRPr kumimoji="0" lang="en-US" altLang="en-US" sz="1800" b="0" i="0" u="none" strike="noStrike" kern="0" cap="none" spc="0" normalizeH="0" baseline="0" noProof="0" dirty="0">
              <a:ln>
                <a:noFill/>
              </a:ln>
              <a:solidFill>
                <a:schemeClr val="tx1"/>
              </a:solidFill>
              <a:effectLst/>
              <a:uLnTx/>
              <a:uFillTx/>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dirty="0"/>
              <a:t>This brings us to </a:t>
            </a:r>
            <a:r>
              <a:rPr lang="en-US" altLang="en-US" dirty="0" err="1"/>
              <a:t>Isotonix</a:t>
            </a:r>
            <a:r>
              <a:rPr lang="en-US" altLang="en-US" dirty="0"/>
              <a:t> Advantage #1.  </a:t>
            </a:r>
            <a:r>
              <a:rPr lang="en-US" altLang="en-US" dirty="0" err="1"/>
              <a:t>Isotonix</a:t>
            </a:r>
            <a:r>
              <a:rPr lang="en-US" altLang="en-US" dirty="0"/>
              <a:t> products move out of the stomach at an optimal rate to maximize absorption.</a:t>
            </a:r>
          </a:p>
          <a:p>
            <a:pPr eaLnBrk="1" hangingPunct="1"/>
            <a:endParaRPr lang="en-US" altLang="en-US" dirty="0"/>
          </a:p>
          <a:p>
            <a:pPr eaLnBrk="1" hangingPunct="1"/>
            <a:r>
              <a:rPr lang="en-US" altLang="en-US" dirty="0"/>
              <a:t>It’s fast, but controlled; allowing your body’s transport </a:t>
            </a:r>
            <a:r>
              <a:rPr lang="en-US" altLang="en-US" dirty="0" err="1"/>
              <a:t>mechansim</a:t>
            </a:r>
            <a:r>
              <a:rPr lang="en-US" altLang="en-US" dirty="0"/>
              <a:t> to efficiently shuttle vitamins into the blood stream.</a:t>
            </a:r>
          </a:p>
        </p:txBody>
      </p:sp>
    </p:spTree>
    <p:extLst>
      <p:ext uri="{BB962C8B-B14F-4D97-AF65-F5344CB8AC3E}">
        <p14:creationId xmlns:p14="http://schemas.microsoft.com/office/powerpoint/2010/main" val="274946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27100">
              <a:defRPr>
                <a:solidFill>
                  <a:schemeClr val="tx1"/>
                </a:solidFill>
                <a:latin typeface="Garamond" pitchFamily="18" charset="0"/>
              </a:defRPr>
            </a:lvl1pPr>
            <a:lvl2pPr marL="742950" indent="-285750" defTabSz="927100">
              <a:defRPr>
                <a:solidFill>
                  <a:schemeClr val="tx1"/>
                </a:solidFill>
                <a:latin typeface="Garamond" pitchFamily="18" charset="0"/>
              </a:defRPr>
            </a:lvl2pPr>
            <a:lvl3pPr marL="1143000" indent="-228600" defTabSz="927100">
              <a:defRPr>
                <a:solidFill>
                  <a:schemeClr val="tx1"/>
                </a:solidFill>
                <a:latin typeface="Garamond" pitchFamily="18" charset="0"/>
              </a:defRPr>
            </a:lvl3pPr>
            <a:lvl4pPr marL="1600200" indent="-228600" defTabSz="927100">
              <a:defRPr>
                <a:solidFill>
                  <a:schemeClr val="tx1"/>
                </a:solidFill>
                <a:latin typeface="Garamond" pitchFamily="18" charset="0"/>
              </a:defRPr>
            </a:lvl4pPr>
            <a:lvl5pPr marL="2057400" indent="-228600" defTabSz="927100">
              <a:defRPr>
                <a:solidFill>
                  <a:schemeClr val="tx1"/>
                </a:solidFill>
                <a:latin typeface="Garamond" pitchFamily="18" charset="0"/>
              </a:defRPr>
            </a:lvl5pPr>
            <a:lvl6pPr marL="2514600" indent="-228600" defTabSz="927100" eaLnBrk="0" fontAlgn="base" hangingPunct="0">
              <a:spcBef>
                <a:spcPct val="0"/>
              </a:spcBef>
              <a:spcAft>
                <a:spcPct val="0"/>
              </a:spcAft>
              <a:defRPr>
                <a:solidFill>
                  <a:schemeClr val="tx1"/>
                </a:solidFill>
                <a:latin typeface="Garamond" pitchFamily="18" charset="0"/>
              </a:defRPr>
            </a:lvl6pPr>
            <a:lvl7pPr marL="2971800" indent="-228600" defTabSz="927100" eaLnBrk="0" fontAlgn="base" hangingPunct="0">
              <a:spcBef>
                <a:spcPct val="0"/>
              </a:spcBef>
              <a:spcAft>
                <a:spcPct val="0"/>
              </a:spcAft>
              <a:defRPr>
                <a:solidFill>
                  <a:schemeClr val="tx1"/>
                </a:solidFill>
                <a:latin typeface="Garamond" pitchFamily="18" charset="0"/>
              </a:defRPr>
            </a:lvl7pPr>
            <a:lvl8pPr marL="3429000" indent="-228600" defTabSz="927100" eaLnBrk="0" fontAlgn="base" hangingPunct="0">
              <a:spcBef>
                <a:spcPct val="0"/>
              </a:spcBef>
              <a:spcAft>
                <a:spcPct val="0"/>
              </a:spcAft>
              <a:defRPr>
                <a:solidFill>
                  <a:schemeClr val="tx1"/>
                </a:solidFill>
                <a:latin typeface="Garamond" pitchFamily="18" charset="0"/>
              </a:defRPr>
            </a:lvl8pPr>
            <a:lvl9pPr marL="3886200" indent="-228600" defTabSz="927100" eaLnBrk="0" fontAlgn="base" hangingPunct="0">
              <a:spcBef>
                <a:spcPct val="0"/>
              </a:spcBef>
              <a:spcAft>
                <a:spcPct val="0"/>
              </a:spcAft>
              <a:defRPr>
                <a:solidFill>
                  <a:schemeClr val="tx1"/>
                </a:solidFill>
                <a:latin typeface="Garamond" pitchFamily="18" charset="0"/>
              </a:defRPr>
            </a:lvl9pPr>
          </a:lstStyle>
          <a:p>
            <a:fld id="{919195CB-3F7C-430E-B84E-04F440A4D81D}" type="slidenum">
              <a:rPr lang="en-US" altLang="en-US">
                <a:latin typeface="Arial" charset="0"/>
              </a:rPr>
              <a:pPr/>
              <a:t>13</a:t>
            </a:fld>
            <a:endParaRPr lang="en-US" altLang="en-US">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Keeping properly hydrated is very important to athletes.  Here is study looking at the rate of gastric emptying of varies athletic drinks and plain water.  The rate at which the sports drinks emptied from the stomach correlated well to their sugar content.   Gatorade, which had the highest sugar content of the drinks used in this study, emptied 35-45% more slowly than plain water.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Gill Sans MT" panose="020B0502020104020203" pitchFamily="34" charset="0"/>
                <a:ea typeface="新細明體" panose="02020500000000000000" pitchFamily="18" charset="-120"/>
              </a:defRPr>
            </a:lvl1pPr>
            <a:lvl2pPr marL="742950" indent="-285750">
              <a:spcBef>
                <a:spcPct val="30000"/>
              </a:spcBef>
              <a:defRPr kumimoji="1" sz="1200">
                <a:solidFill>
                  <a:schemeClr val="tx1"/>
                </a:solidFill>
                <a:latin typeface="Gill Sans MT" panose="020B0502020104020203" pitchFamily="34" charset="0"/>
                <a:ea typeface="新細明體" panose="02020500000000000000" pitchFamily="18" charset="-120"/>
              </a:defRPr>
            </a:lvl2pPr>
            <a:lvl3pPr marL="1143000" indent="-228600">
              <a:spcBef>
                <a:spcPct val="30000"/>
              </a:spcBef>
              <a:defRPr kumimoji="1" sz="1200">
                <a:solidFill>
                  <a:schemeClr val="tx1"/>
                </a:solidFill>
                <a:latin typeface="Gill Sans MT" panose="020B0502020104020203" pitchFamily="34" charset="0"/>
                <a:ea typeface="新細明體" panose="02020500000000000000" pitchFamily="18" charset="-120"/>
              </a:defRPr>
            </a:lvl3pPr>
            <a:lvl4pPr marL="1600200" indent="-228600">
              <a:spcBef>
                <a:spcPct val="30000"/>
              </a:spcBef>
              <a:defRPr kumimoji="1" sz="1200">
                <a:solidFill>
                  <a:schemeClr val="tx1"/>
                </a:solidFill>
                <a:latin typeface="Gill Sans MT" panose="020B0502020104020203" pitchFamily="34" charset="0"/>
                <a:ea typeface="新細明體" panose="02020500000000000000" pitchFamily="18" charset="-120"/>
              </a:defRPr>
            </a:lvl4pPr>
            <a:lvl5pPr marL="2057400" indent="-228600">
              <a:spcBef>
                <a:spcPct val="30000"/>
              </a:spcBef>
              <a:defRPr kumimoji="1" sz="1200">
                <a:solidFill>
                  <a:schemeClr val="tx1"/>
                </a:solidFill>
                <a:latin typeface="Gill Sans MT" panose="020B0502020104020203"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Gill Sans MT" panose="020B0502020104020203"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Gill Sans MT" panose="020B0502020104020203"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Gill Sans MT" panose="020B0502020104020203"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Gill Sans MT" panose="020B0502020104020203" pitchFamily="34" charset="0"/>
                <a:ea typeface="新細明體" panose="02020500000000000000" pitchFamily="18" charset="-120"/>
              </a:defRPr>
            </a:lvl9pPr>
          </a:lstStyle>
          <a:p>
            <a:pPr>
              <a:spcBef>
                <a:spcPct val="0"/>
              </a:spcBef>
            </a:pPr>
            <a:fld id="{25F50334-6A9B-4E46-BC82-2C2925756966}" type="slidenum">
              <a:rPr kumimoji="0" lang="en-US" altLang="zh-TW" smtClean="0"/>
              <a:pPr>
                <a:spcBef>
                  <a:spcPct val="0"/>
                </a:spcBef>
              </a:pPr>
              <a:t>15</a:t>
            </a:fld>
            <a:endParaRPr kumimoji="0" lang="en-US" altLang="zh-TW" dirty="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So how fast is “fast?”</a:t>
            </a:r>
          </a:p>
          <a:p>
            <a:endParaRPr lang="en-US" altLang="zh-TW" dirty="0"/>
          </a:p>
          <a:p>
            <a:r>
              <a:rPr lang="en-US" altLang="zh-TW" dirty="0"/>
              <a:t>Here is a study done with OPC-3 in </a:t>
            </a:r>
            <a:r>
              <a:rPr lang="en-US" altLang="zh-TW" dirty="0" err="1"/>
              <a:t>Isotonix</a:t>
            </a:r>
            <a:r>
              <a:rPr lang="en-US" altLang="zh-TW" dirty="0"/>
              <a:t> form and tablet form.  The reduction in free radicals in the blood was monitored over time. The red bars, representing </a:t>
            </a:r>
            <a:r>
              <a:rPr lang="en-US" altLang="zh-TW" dirty="0" err="1"/>
              <a:t>Isotonix</a:t>
            </a:r>
            <a:r>
              <a:rPr lang="en-US" altLang="zh-TW" dirty="0"/>
              <a:t> OPC-3 took only 7-8 minutes after consumption to achieve maximum activity in the blood.  While the same amount of OPC-3 in tablet form slowly built up concentration in the blood over a period of 1 hour.  One reason for this is because the tablet, which was formulated to immediately release, was propelled into the intestine before it fully dissolved.  This is because the water used to take the pill could not control gastric </a:t>
            </a:r>
            <a:r>
              <a:rPr lang="en-US" altLang="zh-TW" dirty="0" err="1"/>
              <a:t>empyting</a:t>
            </a:r>
            <a:r>
              <a:rPr lang="en-US" altLang="zh-TW" dirty="0"/>
              <a:t> like an </a:t>
            </a:r>
            <a:r>
              <a:rPr lang="en-US" altLang="zh-TW" dirty="0" err="1"/>
              <a:t>Isotonix</a:t>
            </a:r>
            <a:r>
              <a:rPr lang="en-US" altLang="zh-TW" dirty="0"/>
              <a:t> solution.</a:t>
            </a:r>
          </a:p>
        </p:txBody>
      </p:sp>
    </p:spTree>
    <p:extLst>
      <p:ext uri="{BB962C8B-B14F-4D97-AF65-F5344CB8AC3E}">
        <p14:creationId xmlns:p14="http://schemas.microsoft.com/office/powerpoint/2010/main" val="61203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C2B1B6-B73E-49DE-A6AC-D9744D835836}" type="slidenum">
              <a:rPr lang="en-US" altLang="en-US" smtClean="0"/>
              <a:pPr/>
              <a:t>16</a:t>
            </a:fld>
            <a:endParaRPr lang="en-US" altLang="en-US" dirty="0"/>
          </a:p>
        </p:txBody>
      </p:sp>
    </p:spTree>
    <p:extLst>
      <p:ext uri="{BB962C8B-B14F-4D97-AF65-F5344CB8AC3E}">
        <p14:creationId xmlns:p14="http://schemas.microsoft.com/office/powerpoint/2010/main" val="417144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28600" indent="-228600">
              <a:buFont typeface="+mj-lt"/>
              <a:buAutoNum type="arabicPeriod"/>
              <a:defRPr/>
            </a:pPr>
            <a:r>
              <a:rPr lang="en-US" dirty="0"/>
              <a:t>Isotonix</a:t>
            </a:r>
            <a:r>
              <a:rPr lang="en-US" baseline="30000" dirty="0"/>
              <a:t>TM</a:t>
            </a:r>
            <a:r>
              <a:rPr lang="en-US" dirty="0"/>
              <a:t> products clear the stomach at an optimal rate to </a:t>
            </a:r>
            <a:r>
              <a:rPr lang="en-US" dirty="0" err="1"/>
              <a:t>maximise</a:t>
            </a:r>
            <a:r>
              <a:rPr lang="en-US" dirty="0"/>
              <a:t> absorption.  </a:t>
            </a:r>
          </a:p>
          <a:p>
            <a:pPr marL="228600" indent="-228600">
              <a:buFont typeface="+mj-lt"/>
              <a:buAutoNum type="arabicPeriod"/>
              <a:defRPr/>
            </a:pPr>
            <a:r>
              <a:rPr lang="en-US" dirty="0"/>
              <a:t>It’s fast, but controlled; allowing your body’s transport mechanisms to efficiently shuttle vitamins into the blood stream.</a:t>
            </a:r>
          </a:p>
          <a:p>
            <a:pPr marL="228600" indent="-228600">
              <a:buFont typeface="+mj-lt"/>
              <a:buAutoNum type="arabicPeriod"/>
              <a:defRPr/>
            </a:pPr>
            <a:r>
              <a:rPr lang="en-US" dirty="0"/>
              <a:t>Isotonix products are buffered to protect nutrients from hydrochloric acid degradation in the stomach.</a:t>
            </a:r>
          </a:p>
          <a:p>
            <a:pPr marL="228600" indent="-228600">
              <a:buFont typeface="+mj-lt"/>
              <a:buAutoNum type="arabicPeriod"/>
              <a:defRPr/>
            </a:pPr>
            <a:r>
              <a:rPr lang="en-US" dirty="0"/>
              <a:t>The base ingredients in Isotonix deliver the same concentration of particles as found in your body fluids.  This improves absorption of actives.</a:t>
            </a:r>
          </a:p>
          <a:p>
            <a:pPr marL="228600" indent="-228600">
              <a:buFont typeface="+mj-lt"/>
              <a:buAutoNum type="arabicPeriod"/>
              <a:defRPr/>
            </a:pPr>
            <a:r>
              <a:rPr lang="en-US" dirty="0"/>
              <a:t>Isotonix solutions are gentle on your system because they simulate body fluid.</a:t>
            </a:r>
          </a:p>
          <a:p>
            <a:pPr marL="228600" indent="-228600">
              <a:buFont typeface="+mj-lt"/>
              <a:buAutoNum type="arabicPeriod"/>
              <a:defRPr/>
            </a:pPr>
            <a:r>
              <a:rPr lang="en-US" dirty="0"/>
              <a:t>People with stomach challenges or trouble swallowing pills benefit from Isotonix delivery.</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346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Gill Sans MT" panose="020B0502020104020203" pitchFamily="34" charset="0"/>
                <a:ea typeface="新細明體" panose="02020500000000000000" pitchFamily="18" charset="-120"/>
              </a:defRPr>
            </a:lvl1pPr>
            <a:lvl2pPr marL="742950" indent="-285750">
              <a:spcBef>
                <a:spcPct val="30000"/>
              </a:spcBef>
              <a:defRPr kumimoji="1" sz="1200">
                <a:solidFill>
                  <a:schemeClr val="tx1"/>
                </a:solidFill>
                <a:latin typeface="Gill Sans MT" panose="020B0502020104020203" pitchFamily="34" charset="0"/>
                <a:ea typeface="新細明體" panose="02020500000000000000" pitchFamily="18" charset="-120"/>
              </a:defRPr>
            </a:lvl2pPr>
            <a:lvl3pPr marL="1143000" indent="-228600">
              <a:spcBef>
                <a:spcPct val="30000"/>
              </a:spcBef>
              <a:defRPr kumimoji="1" sz="1200">
                <a:solidFill>
                  <a:schemeClr val="tx1"/>
                </a:solidFill>
                <a:latin typeface="Gill Sans MT" panose="020B0502020104020203" pitchFamily="34" charset="0"/>
                <a:ea typeface="新細明體" panose="02020500000000000000" pitchFamily="18" charset="-120"/>
              </a:defRPr>
            </a:lvl3pPr>
            <a:lvl4pPr marL="1600200" indent="-228600">
              <a:spcBef>
                <a:spcPct val="30000"/>
              </a:spcBef>
              <a:defRPr kumimoji="1" sz="1200">
                <a:solidFill>
                  <a:schemeClr val="tx1"/>
                </a:solidFill>
                <a:latin typeface="Gill Sans MT" panose="020B0502020104020203" pitchFamily="34" charset="0"/>
                <a:ea typeface="新細明體" panose="02020500000000000000" pitchFamily="18" charset="-120"/>
              </a:defRPr>
            </a:lvl4pPr>
            <a:lvl5pPr marL="2057400" indent="-228600">
              <a:spcBef>
                <a:spcPct val="30000"/>
              </a:spcBef>
              <a:defRPr kumimoji="1" sz="1200">
                <a:solidFill>
                  <a:schemeClr val="tx1"/>
                </a:solidFill>
                <a:latin typeface="Gill Sans MT" panose="020B0502020104020203"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Gill Sans MT" panose="020B0502020104020203"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Gill Sans MT" panose="020B0502020104020203"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Gill Sans MT" panose="020B0502020104020203"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Gill Sans MT" panose="020B0502020104020203" pitchFamily="34" charset="0"/>
                <a:ea typeface="新細明體" panose="02020500000000000000" pitchFamily="18" charset="-120"/>
              </a:defRPr>
            </a:lvl9pPr>
          </a:lstStyle>
          <a:p>
            <a:pPr marL="0" marR="0" lvl="0" indent="0" defTabSz="914400" eaLnBrk="1" fontAlgn="auto" latinLnBrk="0" hangingPunct="1">
              <a:lnSpc>
                <a:spcPct val="100000"/>
              </a:lnSpc>
              <a:spcBef>
                <a:spcPct val="0"/>
              </a:spcBef>
              <a:spcAft>
                <a:spcPts val="0"/>
              </a:spcAft>
              <a:buClrTx/>
              <a:buSzTx/>
              <a:buFontTx/>
              <a:buNone/>
              <a:tabLst/>
              <a:defRPr/>
            </a:pPr>
            <a:fld id="{1200AC33-5F0A-48E0-8D1E-7C787DAC1232}" type="slidenum">
              <a:rPr kumimoji="0" lang="en-US" altLang="zh-TW" sz="1200" b="0" i="0" u="none" strike="noStrike" kern="0" cap="none" spc="0" normalizeH="0" baseline="0" noProof="0" smtClean="0">
                <a:ln>
                  <a:noFill/>
                </a:ln>
                <a:solidFill>
                  <a:schemeClr val="tx1"/>
                </a:solidFill>
                <a:effectLst/>
                <a:uLnTx/>
                <a:uFillTx/>
                <a:latin typeface="Gill Sans MT" panose="020B0502020104020203" pitchFamily="34" charset="0"/>
                <a:ea typeface="新細明體" panose="02020500000000000000" pitchFamily="18" charset="-120"/>
              </a:rPr>
              <a:pPr marL="0" marR="0" lvl="0" indent="0" defTabSz="914400" eaLnBrk="1" fontAlgn="auto" latinLnBrk="0" hangingPunct="1">
                <a:lnSpc>
                  <a:spcPct val="100000"/>
                </a:lnSpc>
                <a:spcBef>
                  <a:spcPct val="0"/>
                </a:spcBef>
                <a:spcAft>
                  <a:spcPts val="0"/>
                </a:spcAft>
                <a:buClrTx/>
                <a:buSzTx/>
                <a:buFontTx/>
                <a:buNone/>
                <a:tabLst/>
                <a:defRPr/>
              </a:pPr>
              <a:t>21</a:t>
            </a:fld>
            <a:endParaRPr kumimoji="0" lang="en-US" altLang="zh-TW" sz="1200" b="0" i="0" u="none" strike="noStrike" kern="0" cap="none" spc="0" normalizeH="0" baseline="0" noProof="0" dirty="0">
              <a:ln>
                <a:noFill/>
              </a:ln>
              <a:solidFill>
                <a:schemeClr val="tx1"/>
              </a:solidFill>
              <a:effectLst/>
              <a:uLnTx/>
              <a:uFillTx/>
              <a:latin typeface="Gill Sans MT" panose="020B0502020104020203" pitchFamily="34" charset="0"/>
              <a:ea typeface="新細明體" panose="02020500000000000000" pitchFamily="18" charset="-120"/>
            </a:endParaRPr>
          </a:p>
        </p:txBody>
      </p:sp>
    </p:spTree>
    <p:extLst>
      <p:ext uri="{BB962C8B-B14F-4D97-AF65-F5344CB8AC3E}">
        <p14:creationId xmlns:p14="http://schemas.microsoft.com/office/powerpoint/2010/main" val="273385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D9357A4D-E25E-4B3C-A2B7-B53BE0EDB420}" type="datetimeFigureOut">
              <a:rPr lang="en-US" altLang="en-US"/>
              <a:pPr/>
              <a:t>5/2/2017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0F6D61-83C6-401C-877D-441EF7229141}" type="slidenum">
              <a:rPr lang="en-US" altLang="en-US"/>
              <a:pPr/>
              <a:t>‹#›</a:t>
            </a:fld>
            <a:endParaRPr lang="en-US" altLang="en-US"/>
          </a:p>
        </p:txBody>
      </p:sp>
    </p:spTree>
    <p:extLst>
      <p:ext uri="{BB962C8B-B14F-4D97-AF65-F5344CB8AC3E}">
        <p14:creationId xmlns:p14="http://schemas.microsoft.com/office/powerpoint/2010/main" val="3137808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5999529-1556-4B1C-886F-3786BD21D1F7}" type="datetimeFigureOut">
              <a:rPr lang="en-US" altLang="en-US"/>
              <a:pPr/>
              <a:t>5/2/2017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C873FB-5F10-4D13-A447-DD59BE35A7FD}" type="slidenum">
              <a:rPr lang="en-US" altLang="en-US"/>
              <a:pPr/>
              <a:t>‹#›</a:t>
            </a:fld>
            <a:endParaRPr lang="en-US" altLang="en-US"/>
          </a:p>
        </p:txBody>
      </p:sp>
    </p:spTree>
    <p:extLst>
      <p:ext uri="{BB962C8B-B14F-4D97-AF65-F5344CB8AC3E}">
        <p14:creationId xmlns:p14="http://schemas.microsoft.com/office/powerpoint/2010/main" val="204262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A5BB24A-4E7B-43FD-9838-60E9FAA39959}" type="datetimeFigureOut">
              <a:rPr lang="en-US" altLang="en-US"/>
              <a:pPr/>
              <a:t>5/2/2017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BACDEF-0481-4A0F-8BCB-094DEB151857}" type="slidenum">
              <a:rPr lang="en-US" altLang="en-US"/>
              <a:pPr/>
              <a:t>‹#›</a:t>
            </a:fld>
            <a:endParaRPr lang="en-US" altLang="en-US"/>
          </a:p>
        </p:txBody>
      </p:sp>
    </p:spTree>
    <p:extLst>
      <p:ext uri="{BB962C8B-B14F-4D97-AF65-F5344CB8AC3E}">
        <p14:creationId xmlns:p14="http://schemas.microsoft.com/office/powerpoint/2010/main" val="67722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endParaRPr lang="en-US" altLang="en-US"/>
          </a:p>
        </p:txBody>
      </p:sp>
      <p:sp>
        <p:nvSpPr>
          <p:cNvPr id="4" name="Footer Placeholder 2"/>
          <p:cNvSpPr>
            <a:spLocks noGrp="1"/>
          </p:cNvSpPr>
          <p:nvPr>
            <p:ph type="ftr" sz="quarter" idx="11"/>
          </p:nvPr>
        </p:nvSpPr>
        <p:spPr/>
        <p:txBody>
          <a:bodyPr/>
          <a:lstStyle>
            <a:lvl1pPr>
              <a:defRPr/>
            </a:lvl1pPr>
          </a:lstStyle>
          <a:p>
            <a:endParaRPr lang="en-US" altLang="en-US"/>
          </a:p>
        </p:txBody>
      </p:sp>
      <p:sp>
        <p:nvSpPr>
          <p:cNvPr id="5" name="Slide Number Placeholder 22"/>
          <p:cNvSpPr>
            <a:spLocks noGrp="1"/>
          </p:cNvSpPr>
          <p:nvPr>
            <p:ph type="sldNum" sz="quarter" idx="12"/>
          </p:nvPr>
        </p:nvSpPr>
        <p:spPr/>
        <p:txBody>
          <a:bodyPr/>
          <a:lstStyle>
            <a:lvl1pPr>
              <a:defRPr/>
            </a:lvl1pPr>
          </a:lstStyle>
          <a:p>
            <a:fld id="{3090B46B-6CFC-458B-BCE4-1B36A42E75AF}" type="slidenum">
              <a:rPr lang="en-US" altLang="en-US"/>
              <a:pPr/>
              <a:t>‹#›</a:t>
            </a:fld>
            <a:endParaRPr lang="en-US" altLang="en-US"/>
          </a:p>
        </p:txBody>
      </p:sp>
    </p:spTree>
    <p:extLst>
      <p:ext uri="{BB962C8B-B14F-4D97-AF65-F5344CB8AC3E}">
        <p14:creationId xmlns:p14="http://schemas.microsoft.com/office/powerpoint/2010/main" val="56313292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endParaRPr lang="en-US" altLang="en-US"/>
          </a:p>
        </p:txBody>
      </p:sp>
      <p:sp>
        <p:nvSpPr>
          <p:cNvPr id="6" name="Footer Placeholder 2"/>
          <p:cNvSpPr>
            <a:spLocks noGrp="1"/>
          </p:cNvSpPr>
          <p:nvPr>
            <p:ph type="ftr" sz="quarter" idx="11"/>
          </p:nvPr>
        </p:nvSpPr>
        <p:spPr/>
        <p:txBody>
          <a:bodyPr/>
          <a:lstStyle>
            <a:lvl1pPr>
              <a:defRPr/>
            </a:lvl1pPr>
          </a:lstStyle>
          <a:p>
            <a:endParaRPr lang="en-US" altLang="en-US"/>
          </a:p>
        </p:txBody>
      </p:sp>
      <p:sp>
        <p:nvSpPr>
          <p:cNvPr id="7" name="Slide Number Placeholder 22"/>
          <p:cNvSpPr>
            <a:spLocks noGrp="1"/>
          </p:cNvSpPr>
          <p:nvPr>
            <p:ph type="sldNum" sz="quarter" idx="12"/>
          </p:nvPr>
        </p:nvSpPr>
        <p:spPr/>
        <p:txBody>
          <a:bodyPr/>
          <a:lstStyle>
            <a:lvl1pPr>
              <a:defRPr/>
            </a:lvl1pPr>
          </a:lstStyle>
          <a:p>
            <a:fld id="{451FF505-3457-4B8F-B867-51FF7F78F8DD}" type="slidenum">
              <a:rPr lang="en-US" altLang="en-US"/>
              <a:pPr/>
              <a:t>‹#›</a:t>
            </a:fld>
            <a:endParaRPr lang="en-US" altLang="en-US"/>
          </a:p>
        </p:txBody>
      </p:sp>
    </p:spTree>
    <p:extLst>
      <p:ext uri="{BB962C8B-B14F-4D97-AF65-F5344CB8AC3E}">
        <p14:creationId xmlns:p14="http://schemas.microsoft.com/office/powerpoint/2010/main" val="302310819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3FDEFD0-0756-4243-87AD-46C2BCA6B98C}" type="slidenum">
              <a:rPr lang="zh-CN" altLang="en-US"/>
              <a:pPr/>
              <a:t>‹#›</a:t>
            </a:fld>
            <a:endParaRPr lang="en-US" altLang="zh-CN"/>
          </a:p>
        </p:txBody>
      </p:sp>
    </p:spTree>
    <p:extLst>
      <p:ext uri="{BB962C8B-B14F-4D97-AF65-F5344CB8AC3E}">
        <p14:creationId xmlns:p14="http://schemas.microsoft.com/office/powerpoint/2010/main" val="2207674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47AF5F9-F57C-4F04-BA01-7AE91772E28A}" type="datetimeFigureOut">
              <a:rPr lang="en-US" altLang="en-US" smtClean="0"/>
              <a:pPr/>
              <a:t>5/2/2017</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 按一下以編輯母片子標題樣式</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zh-TW" altLang="en-US" smtClean="0"/>
              <a:t>按一下以編輯母片標題樣式</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4" name="Date Placeholder 3"/>
          <p:cNvSpPr>
            <a:spLocks noGrp="1"/>
          </p:cNvSpPr>
          <p:nvPr>
            <p:ph type="dt" sz="half" idx="10"/>
          </p:nvPr>
        </p:nvSpPr>
        <p:spPr/>
        <p:txBody>
          <a:bodyPr/>
          <a:lstStyle/>
          <a:p>
            <a:fld id="{247AF5F9-F57C-4F04-BA01-7AE91772E28A}" type="datetimeFigureOut">
              <a:rPr lang="en-US" altLang="en-US" smtClean="0"/>
              <a:pPr/>
              <a:t>5/2/2017</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8B7EC88-479A-491E-B52C-33BEED4EF560}" type="slidenum">
              <a:rPr lang="en-US" altLang="en-US" smtClean="0"/>
              <a:pPr/>
              <a:t>‹#›</a:t>
            </a:fld>
            <a:endParaRPr lang="en-US" altLang="en-US"/>
          </a:p>
        </p:txBody>
      </p:sp>
      <p:sp>
        <p:nvSpPr>
          <p:cNvPr id="8" name="Content Placeholder 7"/>
          <p:cNvSpPr>
            <a:spLocks noGrp="1"/>
          </p:cNvSpPr>
          <p:nvPr>
            <p:ph sz="quarter" idx="13"/>
          </p:nvPr>
        </p:nvSpPr>
        <p:spPr>
          <a:xfrm>
            <a:off x="609600" y="1600200"/>
            <a:ext cx="79248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區段標頭">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47AF5F9-F57C-4F04-BA01-7AE91772E28A}" type="datetimeFigureOut">
              <a:rPr lang="en-US" altLang="en-US" smtClean="0"/>
              <a:pPr/>
              <a:t>5/2/2017</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8B7EC88-479A-491E-B52C-33BEED4EF560}" type="slidenum">
              <a:rPr lang="en-US" altLang="en-US" smtClean="0"/>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5" name="Date Placeholder 4"/>
          <p:cNvSpPr>
            <a:spLocks noGrp="1"/>
          </p:cNvSpPr>
          <p:nvPr>
            <p:ph type="dt" sz="half" idx="10"/>
          </p:nvPr>
        </p:nvSpPr>
        <p:spPr/>
        <p:txBody>
          <a:bodyPr/>
          <a:lstStyle/>
          <a:p>
            <a:fld id="{247AF5F9-F57C-4F04-BA01-7AE91772E28A}" type="datetimeFigureOut">
              <a:rPr lang="en-US" altLang="en-US" smtClean="0"/>
              <a:pPr/>
              <a:t>5/2/2017</a:t>
            </a:fld>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8B7EC88-479A-491E-B52C-33BEED4EF560}" type="slidenum">
              <a:rPr lang="en-US" altLang="en-US" smtClean="0"/>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247AF5F9-F57C-4F04-BA01-7AE91772E28A}" type="datetimeFigureOut">
              <a:rPr lang="en-US" altLang="en-US" smtClean="0"/>
              <a:pPr/>
              <a:t>5/2/2017</a:t>
            </a:fld>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A8B7EC88-479A-491E-B52C-33BEED4EF560}"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A2F5608-0BAC-4391-BFAB-A0D5A7E37624}" type="datetimeFigureOut">
              <a:rPr lang="en-US" altLang="en-US"/>
              <a:pPr/>
              <a:t>5/2/2017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6E8D265-CE35-4924-B88C-9A59995869CA}" type="slidenum">
              <a:rPr lang="en-US" altLang="en-US"/>
              <a:pPr/>
              <a:t>‹#›</a:t>
            </a:fld>
            <a:endParaRPr lang="en-US" altLang="en-US"/>
          </a:p>
        </p:txBody>
      </p:sp>
    </p:spTree>
    <p:extLst>
      <p:ext uri="{BB962C8B-B14F-4D97-AF65-F5344CB8AC3E}">
        <p14:creationId xmlns:p14="http://schemas.microsoft.com/office/powerpoint/2010/main" val="3741095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247AF5F9-F57C-4F04-BA01-7AE91772E28A}" type="datetimeFigureOut">
              <a:rPr lang="en-US" altLang="en-US" smtClean="0"/>
              <a:pPr/>
              <a:t>5/2/2017</a:t>
            </a:fld>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8B7EC88-479A-491E-B52C-33BEED4EF560}" type="slidenum">
              <a:rPr lang="en-US" altLang="en-US" smtClean="0"/>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AF5F9-F57C-4F04-BA01-7AE91772E28A}" type="datetimeFigureOut">
              <a:rPr lang="en-US" altLang="en-US" smtClean="0"/>
              <a:pPr/>
              <a:t>5/2/2017</a:t>
            </a:fld>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8B7EC88-479A-491E-B52C-33BEED4EF560}" type="slidenum">
              <a:rPr lang="en-US" altLang="en-US" smtClean="0"/>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47AF5F9-F57C-4F04-BA01-7AE91772E28A}" type="datetimeFigureOut">
              <a:rPr lang="en-US" altLang="en-US" smtClean="0"/>
              <a:pPr/>
              <a:t>5/2/2017</a:t>
            </a:fld>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8B7EC88-479A-491E-B52C-33BEED4EF560}" type="slidenum">
              <a:rPr lang="en-US" altLang="en-US" smtClean="0"/>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47AF5F9-F57C-4F04-BA01-7AE91772E28A}" type="datetimeFigureOut">
              <a:rPr lang="en-US" altLang="en-US" smtClean="0"/>
              <a:pPr/>
              <a:t>5/2/2017</a:t>
            </a:fld>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8B7EC88-479A-491E-B52C-33BEED4EF560}" type="slidenum">
              <a:rPr lang="en-US" altLang="en-US" smtClean="0"/>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247AF5F9-F57C-4F04-BA01-7AE91772E28A}" type="datetimeFigureOut">
              <a:rPr lang="en-US" altLang="en-US" smtClean="0"/>
              <a:pPr/>
              <a:t>5/2/2017</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8B7EC88-479A-491E-B52C-33BEED4EF560}" type="slidenum">
              <a:rPr lang="en-US" altLang="en-US" smtClean="0"/>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247AF5F9-F57C-4F04-BA01-7AE91772E28A}" type="datetimeFigureOut">
              <a:rPr lang="en-US" altLang="en-US" smtClean="0"/>
              <a:pPr/>
              <a:t>5/2/2017</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8B7EC88-479A-491E-B52C-33BEED4EF560}" type="slidenum">
              <a:rPr lang="en-US" altLang="en-US" smtClean="0"/>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endParaRPr lang="en-US" altLang="en-US"/>
          </a:p>
        </p:txBody>
      </p:sp>
      <p:sp>
        <p:nvSpPr>
          <p:cNvPr id="4" name="Footer Placeholder 2"/>
          <p:cNvSpPr>
            <a:spLocks noGrp="1"/>
          </p:cNvSpPr>
          <p:nvPr>
            <p:ph type="ftr" sz="quarter" idx="11"/>
          </p:nvPr>
        </p:nvSpPr>
        <p:spPr/>
        <p:txBody>
          <a:bodyPr/>
          <a:lstStyle>
            <a:lvl1pPr>
              <a:defRPr/>
            </a:lvl1pPr>
          </a:lstStyle>
          <a:p>
            <a:endParaRPr lang="en-US" altLang="en-US"/>
          </a:p>
        </p:txBody>
      </p:sp>
      <p:sp>
        <p:nvSpPr>
          <p:cNvPr id="5" name="Slide Number Placeholder 22"/>
          <p:cNvSpPr>
            <a:spLocks noGrp="1"/>
          </p:cNvSpPr>
          <p:nvPr>
            <p:ph type="sldNum" sz="quarter" idx="12"/>
          </p:nvPr>
        </p:nvSpPr>
        <p:spPr/>
        <p:txBody>
          <a:bodyPr/>
          <a:lstStyle>
            <a:lvl1pPr>
              <a:defRPr/>
            </a:lvl1pPr>
          </a:lstStyle>
          <a:p>
            <a:fld id="{3090B46B-6CFC-458B-BCE4-1B36A42E75AF}" type="slidenum">
              <a:rPr lang="en-US" altLang="en-US"/>
              <a:pPr/>
              <a:t>‹#›</a:t>
            </a:fld>
            <a:endParaRPr lang="en-US" altLang="en-US"/>
          </a:p>
        </p:txBody>
      </p:sp>
    </p:spTree>
    <p:extLst>
      <p:ext uri="{BB962C8B-B14F-4D97-AF65-F5344CB8AC3E}">
        <p14:creationId xmlns:p14="http://schemas.microsoft.com/office/powerpoint/2010/main" val="56313292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3FDEFD0-0756-4243-87AD-46C2BCA6B98C}" type="slidenum">
              <a:rPr lang="zh-CN" altLang="en-US"/>
              <a:pPr/>
              <a:t>‹#›</a:t>
            </a:fld>
            <a:endParaRPr lang="en-US" altLang="zh-CN"/>
          </a:p>
        </p:txBody>
      </p:sp>
    </p:spTree>
    <p:extLst>
      <p:ext uri="{BB962C8B-B14F-4D97-AF65-F5344CB8AC3E}">
        <p14:creationId xmlns:p14="http://schemas.microsoft.com/office/powerpoint/2010/main" val="2207674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endParaRPr lang="en-US" altLang="en-US"/>
          </a:p>
        </p:txBody>
      </p:sp>
      <p:sp>
        <p:nvSpPr>
          <p:cNvPr id="6" name="Footer Placeholder 2"/>
          <p:cNvSpPr>
            <a:spLocks noGrp="1"/>
          </p:cNvSpPr>
          <p:nvPr>
            <p:ph type="ftr" sz="quarter" idx="11"/>
          </p:nvPr>
        </p:nvSpPr>
        <p:spPr/>
        <p:txBody>
          <a:bodyPr/>
          <a:lstStyle>
            <a:lvl1pPr>
              <a:defRPr/>
            </a:lvl1pPr>
          </a:lstStyle>
          <a:p>
            <a:endParaRPr lang="en-US" altLang="en-US"/>
          </a:p>
        </p:txBody>
      </p:sp>
      <p:sp>
        <p:nvSpPr>
          <p:cNvPr id="7" name="Slide Number Placeholder 22"/>
          <p:cNvSpPr>
            <a:spLocks noGrp="1"/>
          </p:cNvSpPr>
          <p:nvPr>
            <p:ph type="sldNum" sz="quarter" idx="12"/>
          </p:nvPr>
        </p:nvSpPr>
        <p:spPr/>
        <p:txBody>
          <a:bodyPr/>
          <a:lstStyle>
            <a:lvl1pPr>
              <a:defRPr/>
            </a:lvl1pPr>
          </a:lstStyle>
          <a:p>
            <a:fld id="{451FF505-3457-4B8F-B867-51FF7F78F8DD}" type="slidenum">
              <a:rPr lang="en-US" altLang="en-US"/>
              <a:pPr/>
              <a:t>‹#›</a:t>
            </a:fld>
            <a:endParaRPr lang="en-US" altLang="en-US"/>
          </a:p>
        </p:txBody>
      </p:sp>
    </p:spTree>
    <p:extLst>
      <p:ext uri="{BB962C8B-B14F-4D97-AF65-F5344CB8AC3E}">
        <p14:creationId xmlns:p14="http://schemas.microsoft.com/office/powerpoint/2010/main" val="182131538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0657247-C16E-4C48-B8B5-5ACF8D3E1B08}" type="datetimeFigureOut">
              <a:rPr lang="en-US" altLang="en-US"/>
              <a:pPr/>
              <a:t>5/2/2017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9FA937-8289-4357-92F0-207C03DF27E4}" type="slidenum">
              <a:rPr lang="en-US" altLang="en-US"/>
              <a:pPr/>
              <a:t>‹#›</a:t>
            </a:fld>
            <a:endParaRPr lang="en-US" altLang="en-US"/>
          </a:p>
        </p:txBody>
      </p:sp>
    </p:spTree>
    <p:extLst>
      <p:ext uri="{BB962C8B-B14F-4D97-AF65-F5344CB8AC3E}">
        <p14:creationId xmlns:p14="http://schemas.microsoft.com/office/powerpoint/2010/main" val="100311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BFE1711-2021-4AC4-95E3-2083317C16A4}" type="datetimeFigureOut">
              <a:rPr lang="en-US" altLang="en-US"/>
              <a:pPr/>
              <a:t>5/2/2017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5F4216D3-096F-48BA-AE7B-2F216AB9D885}" type="slidenum">
              <a:rPr lang="en-US" altLang="en-US"/>
              <a:pPr/>
              <a:t>‹#›</a:t>
            </a:fld>
            <a:endParaRPr lang="en-US" altLang="en-US"/>
          </a:p>
        </p:txBody>
      </p:sp>
    </p:spTree>
    <p:extLst>
      <p:ext uri="{BB962C8B-B14F-4D97-AF65-F5344CB8AC3E}">
        <p14:creationId xmlns:p14="http://schemas.microsoft.com/office/powerpoint/2010/main" val="19636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5913A7B-7346-4AEE-BEB5-C08DB2792349}" type="datetimeFigureOut">
              <a:rPr lang="en-US" altLang="en-US"/>
              <a:pPr/>
              <a:t>5/2/2017</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A48BD4A7-171C-4FF6-8D78-6876FE1983E7}" type="slidenum">
              <a:rPr lang="en-US" altLang="en-US"/>
              <a:pPr/>
              <a:t>‹#›</a:t>
            </a:fld>
            <a:endParaRPr lang="en-US" altLang="en-US"/>
          </a:p>
        </p:txBody>
      </p:sp>
    </p:spTree>
    <p:extLst>
      <p:ext uri="{BB962C8B-B14F-4D97-AF65-F5344CB8AC3E}">
        <p14:creationId xmlns:p14="http://schemas.microsoft.com/office/powerpoint/2010/main" val="137998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BD4A94E-F96B-4CFE-850B-8429DA05C26F}" type="datetimeFigureOut">
              <a:rPr lang="en-US" altLang="en-US"/>
              <a:pPr/>
              <a:t>5/2/2017</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DBE83843-60C9-4587-972B-3E154A2C1DE9}" type="slidenum">
              <a:rPr lang="en-US" altLang="en-US"/>
              <a:pPr/>
              <a:t>‹#›</a:t>
            </a:fld>
            <a:endParaRPr lang="en-US" altLang="en-US"/>
          </a:p>
        </p:txBody>
      </p:sp>
    </p:spTree>
    <p:extLst>
      <p:ext uri="{BB962C8B-B14F-4D97-AF65-F5344CB8AC3E}">
        <p14:creationId xmlns:p14="http://schemas.microsoft.com/office/powerpoint/2010/main" val="76279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FA5D47A-D2B9-4412-BD62-7C7A4D52DAA6}" type="datetimeFigureOut">
              <a:rPr lang="en-US" altLang="en-US"/>
              <a:pPr/>
              <a:t>5/2/2017</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23E99CD2-9BAE-4456-8644-99D68EC27734}" type="slidenum">
              <a:rPr lang="en-US" altLang="en-US"/>
              <a:pPr/>
              <a:t>‹#›</a:t>
            </a:fld>
            <a:endParaRPr lang="en-US" altLang="en-US"/>
          </a:p>
        </p:txBody>
      </p:sp>
    </p:spTree>
    <p:extLst>
      <p:ext uri="{BB962C8B-B14F-4D97-AF65-F5344CB8AC3E}">
        <p14:creationId xmlns:p14="http://schemas.microsoft.com/office/powerpoint/2010/main" val="555559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7C7463F-5371-407E-AE87-734400D7553C}" type="datetimeFigureOut">
              <a:rPr lang="en-US" altLang="en-US"/>
              <a:pPr/>
              <a:t>5/2/2017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31448FF3-E593-469B-B1E9-151857DC2F8A}" type="slidenum">
              <a:rPr lang="en-US" altLang="en-US"/>
              <a:pPr/>
              <a:t>‹#›</a:t>
            </a:fld>
            <a:endParaRPr lang="en-US" altLang="en-US"/>
          </a:p>
        </p:txBody>
      </p:sp>
    </p:spTree>
    <p:extLst>
      <p:ext uri="{BB962C8B-B14F-4D97-AF65-F5344CB8AC3E}">
        <p14:creationId xmlns:p14="http://schemas.microsoft.com/office/powerpoint/2010/main" val="372734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A46ABDD-6285-47A7-A956-3762C0F28767}" type="datetimeFigureOut">
              <a:rPr lang="en-US" altLang="en-US"/>
              <a:pPr/>
              <a:t>5/2/2017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443D429D-5C2C-4AC0-B4C2-11F3F91DF8D7}" type="slidenum">
              <a:rPr lang="en-US" altLang="en-US"/>
              <a:pPr/>
              <a:t>‹#›</a:t>
            </a:fld>
            <a:endParaRPr lang="en-US" altLang="en-US"/>
          </a:p>
        </p:txBody>
      </p:sp>
    </p:spTree>
    <p:extLst>
      <p:ext uri="{BB962C8B-B14F-4D97-AF65-F5344CB8AC3E}">
        <p14:creationId xmlns:p14="http://schemas.microsoft.com/office/powerpoint/2010/main" val="153210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247AF5F9-F57C-4F04-BA01-7AE91772E28A}" type="datetimeFigureOut">
              <a:rPr lang="en-US" altLang="en-US"/>
              <a:pPr/>
              <a:t>5/2/2017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A8B7EC88-479A-491E-B52C-33BEED4EF5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47AF5F9-F57C-4F04-BA01-7AE91772E28A}" type="datetimeFigureOut">
              <a:rPr lang="en-US" altLang="en-US" smtClean="0"/>
              <a:pPr/>
              <a:t>5/2/2017</a:t>
            </a:fld>
            <a:endParaRPr lang="en-US"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8B7EC88-479A-491E-B52C-33BEED4EF560}"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Autofit/>
          </a:bodyPr>
          <a:lstStyle/>
          <a:p>
            <a:pPr>
              <a:spcBef>
                <a:spcPct val="50000"/>
              </a:spcBef>
            </a:pPr>
            <a:r>
              <a:rPr lang="en-US" altLang="zh-TW" sz="4400" b="1" dirty="0" smtClean="0">
                <a:solidFill>
                  <a:srgbClr val="FFFF00"/>
                </a:solidFill>
                <a:latin typeface="Arial"/>
                <a:ea typeface="微軟正黑體" panose="020B0604030504040204" pitchFamily="34" charset="-120"/>
                <a:cs typeface="Arial"/>
              </a:rPr>
              <a:t/>
            </a:r>
            <a:br>
              <a:rPr lang="en-US" altLang="zh-TW" sz="4400" b="1" dirty="0" smtClean="0">
                <a:solidFill>
                  <a:srgbClr val="FFFF00"/>
                </a:solidFill>
                <a:latin typeface="Arial"/>
                <a:ea typeface="微軟正黑體" panose="020B0604030504040204" pitchFamily="34" charset="-120"/>
                <a:cs typeface="Arial"/>
              </a:rPr>
            </a:br>
            <a:r>
              <a:rPr lang="en-US" altLang="zh-TW" sz="4400" b="1" dirty="0">
                <a:solidFill>
                  <a:srgbClr val="FFFF00"/>
                </a:solidFill>
                <a:latin typeface="Arial"/>
                <a:ea typeface="微軟正黑體" panose="020B0604030504040204" pitchFamily="34" charset="-120"/>
                <a:cs typeface="Arial"/>
              </a:rPr>
              <a:t/>
            </a:r>
            <a:br>
              <a:rPr lang="en-US" altLang="zh-TW" sz="4400" b="1" dirty="0">
                <a:solidFill>
                  <a:srgbClr val="FFFF00"/>
                </a:solidFill>
                <a:latin typeface="Arial"/>
                <a:ea typeface="微軟正黑體" panose="020B0604030504040204" pitchFamily="34" charset="-120"/>
                <a:cs typeface="Arial"/>
              </a:rPr>
            </a:br>
            <a:r>
              <a:rPr lang="zh-TW" altLang="en-US" sz="4400" b="1" dirty="0" smtClean="0">
                <a:solidFill>
                  <a:srgbClr val="FFFF00"/>
                </a:solidFill>
                <a:latin typeface="Arial"/>
                <a:ea typeface="微軟正黑體" panose="020B0604030504040204" pitchFamily="34" charset="-120"/>
                <a:cs typeface="Arial"/>
              </a:rPr>
              <a:t>等滲透</a:t>
            </a:r>
            <a:r>
              <a:rPr lang="zh-TW" altLang="en-US" sz="4400" b="1" dirty="0">
                <a:solidFill>
                  <a:srgbClr val="FFFF00"/>
                </a:solidFill>
                <a:latin typeface="Arial"/>
                <a:ea typeface="微軟正黑體" panose="020B0604030504040204" pitchFamily="34" charset="-120"/>
                <a:cs typeface="Arial"/>
              </a:rPr>
              <a:t>傳輸</a:t>
            </a:r>
            <a:r>
              <a:rPr lang="zh-TW" altLang="en-US" sz="4400" b="1" dirty="0" smtClean="0">
                <a:solidFill>
                  <a:srgbClr val="FFFF00"/>
                </a:solidFill>
                <a:latin typeface="Arial"/>
                <a:ea typeface="微軟正黑體" panose="020B0604030504040204" pitchFamily="34" charset="-120"/>
                <a:cs typeface="Arial"/>
              </a:rPr>
              <a:t>系統原理與優勢</a:t>
            </a:r>
            <a:r>
              <a:rPr lang="en-US" altLang="zh-TW" sz="4400" b="1" dirty="0" smtClean="0">
                <a:solidFill>
                  <a:srgbClr val="FFFF00"/>
                </a:solidFill>
                <a:latin typeface="Arial"/>
                <a:ea typeface="微軟正黑體" panose="020B0604030504040204" pitchFamily="34" charset="-120"/>
                <a:cs typeface="Arial"/>
              </a:rPr>
              <a:t/>
            </a:r>
            <a:br>
              <a:rPr lang="en-US" altLang="zh-TW" sz="4400" b="1" dirty="0" smtClean="0">
                <a:solidFill>
                  <a:srgbClr val="FFFF00"/>
                </a:solidFill>
                <a:latin typeface="Arial"/>
                <a:ea typeface="微軟正黑體" panose="020B0604030504040204" pitchFamily="34" charset="-120"/>
                <a:cs typeface="Arial"/>
              </a:rPr>
            </a:br>
            <a:r>
              <a:rPr lang="en-US" altLang="zh-TW" sz="4400" b="1" dirty="0" err="1" smtClean="0">
                <a:solidFill>
                  <a:srgbClr val="FFFF00"/>
                </a:solidFill>
                <a:latin typeface="Arial"/>
                <a:ea typeface="微軟正黑體" panose="020B0604030504040204" pitchFamily="34" charset="-120"/>
                <a:cs typeface="Arial"/>
              </a:rPr>
              <a:t>ISOTONIc</a:t>
            </a:r>
            <a:endParaRPr kumimoji="1" lang="zh-TW" altLang="en-US" sz="4400" baseline="30000" dirty="0"/>
          </a:p>
        </p:txBody>
      </p:sp>
      <p:sp>
        <p:nvSpPr>
          <p:cNvPr id="4" name="文字版面配置區 4"/>
          <p:cNvSpPr txBox="1">
            <a:spLocks/>
          </p:cNvSpPr>
          <p:nvPr/>
        </p:nvSpPr>
        <p:spPr>
          <a:xfrm>
            <a:off x="3900808" y="26602"/>
            <a:ext cx="5243192" cy="62678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fontAlgn="auto"/>
            <a:r>
              <a:rPr kumimoji="1" lang="en-US" altLang="zh-TW" sz="2800" b="1" dirty="0" smtClean="0"/>
              <a:t>SHOP.COM | </a:t>
            </a:r>
            <a:r>
              <a:rPr kumimoji="1" lang="zh-TW" altLang="en-US" sz="2800" b="1" dirty="0" smtClean="0"/>
              <a:t>美安台灣公司</a:t>
            </a:r>
            <a:endParaRPr kumimoji="1" lang="en-US" altLang="zh-TW" sz="2800" b="1" dirty="0" smtClean="0"/>
          </a:p>
        </p:txBody>
      </p:sp>
      <p:sp>
        <p:nvSpPr>
          <p:cNvPr id="6" name="Rectangle 6"/>
          <p:cNvSpPr txBox="1">
            <a:spLocks noChangeArrowheads="1"/>
          </p:cNvSpPr>
          <p:nvPr/>
        </p:nvSpPr>
        <p:spPr>
          <a:xfrm>
            <a:off x="2184316" y="4951342"/>
            <a:ext cx="4735512" cy="609600"/>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0" indent="0" algn="ctr" defTabSz="914400" fontAlgn="auto">
              <a:lnSpc>
                <a:spcPct val="80000"/>
              </a:lnSpc>
              <a:spcAft>
                <a:spcPts val="0"/>
              </a:spcAft>
              <a:buClr>
                <a:srgbClr val="FF9900"/>
              </a:buClr>
              <a:buFontTx/>
              <a:buNone/>
              <a:defRPr/>
            </a:pPr>
            <a:r>
              <a:rPr lang="zh-TW" altLang="en-US" sz="1800" b="1" baseline="30000" dirty="0">
                <a:latin typeface="微軟正黑體" panose="020B0604030504040204" pitchFamily="34" charset="-120"/>
                <a:ea typeface="微軟正黑體" panose="020B0604030504040204" pitchFamily="34" charset="-120"/>
                <a:cs typeface="Times New Roman" pitchFamily="18" charset="0"/>
              </a:rPr>
              <a:t>©</a:t>
            </a:r>
            <a:r>
              <a:rPr lang="zh-TW" altLang="en-US" sz="1800" b="1" dirty="0">
                <a:latin typeface="微軟正黑體" panose="020B0604030504040204" pitchFamily="34" charset="-120"/>
                <a:ea typeface="微軟正黑體" panose="020B0604030504040204" pitchFamily="34" charset="-120"/>
                <a:cs typeface="Times New Roman" pitchFamily="18" charset="0"/>
              </a:rPr>
              <a:t> </a:t>
            </a:r>
            <a:r>
              <a:rPr lang="en-US" altLang="zh-TW" sz="1800" b="1" dirty="0" smtClean="0">
                <a:latin typeface="微軟正黑體" panose="020B0604030504040204" pitchFamily="34" charset="-120"/>
                <a:ea typeface="微軟正黑體" panose="020B0604030504040204" pitchFamily="34" charset="-120"/>
                <a:cs typeface="Times New Roman" pitchFamily="18" charset="0"/>
              </a:rPr>
              <a:t>2017 </a:t>
            </a:r>
            <a:r>
              <a:rPr lang="zh-CN" altLang="en-US" sz="1800" b="1" dirty="0">
                <a:latin typeface="微軟正黑體" panose="020B0604030504040204" pitchFamily="34" charset="-120"/>
                <a:ea typeface="微軟正黑體" panose="020B0604030504040204" pitchFamily="34" charset="-120"/>
                <a:cs typeface="Times New Roman" pitchFamily="18" charset="0"/>
              </a:rPr>
              <a:t>美安</a:t>
            </a:r>
            <a:r>
              <a:rPr lang="zh-TW" altLang="en-US" sz="1800" b="1" dirty="0">
                <a:latin typeface="微軟正黑體" panose="020B0604030504040204" pitchFamily="34" charset="-120"/>
                <a:ea typeface="微軟正黑體" panose="020B0604030504040204" pitchFamily="34" charset="-120"/>
                <a:cs typeface="Times New Roman" pitchFamily="18" charset="0"/>
              </a:rPr>
              <a:t>台</a:t>
            </a:r>
            <a:r>
              <a:rPr lang="zh-CN" altLang="en-US" sz="1800" b="1" dirty="0">
                <a:latin typeface="微軟正黑體" panose="020B0604030504040204" pitchFamily="34" charset="-120"/>
                <a:ea typeface="微軟正黑體" panose="020B0604030504040204" pitchFamily="34" charset="-120"/>
                <a:cs typeface="Times New Roman" pitchFamily="18" charset="0"/>
              </a:rPr>
              <a:t>灣公司版權所有</a:t>
            </a:r>
            <a:endParaRPr lang="en-US" altLang="zh-CN" sz="1800" b="1" dirty="0">
              <a:latin typeface="微軟正黑體" panose="020B0604030504040204" pitchFamily="34" charset="-120"/>
              <a:ea typeface="微軟正黑體" panose="020B0604030504040204" pitchFamily="34" charset="-120"/>
              <a:cs typeface="Times New Roman" pitchFamily="18" charset="0"/>
            </a:endParaRPr>
          </a:p>
          <a:p>
            <a:pPr marL="0" indent="0" algn="ctr" defTabSz="914400" fontAlgn="auto">
              <a:lnSpc>
                <a:spcPct val="80000"/>
              </a:lnSpc>
              <a:spcAft>
                <a:spcPts val="0"/>
              </a:spcAft>
              <a:buClr>
                <a:srgbClr val="FF9900"/>
              </a:buClr>
              <a:buFontTx/>
              <a:buNone/>
              <a:defRPr/>
            </a:pPr>
            <a:r>
              <a:rPr lang="zh-TW" altLang="en-US" sz="1800" b="1" dirty="0">
                <a:latin typeface="微軟正黑體" panose="020B0604030504040204" pitchFamily="34" charset="-120"/>
                <a:ea typeface="微軟正黑體" panose="020B0604030504040204" pitchFamily="34" charset="-120"/>
                <a:cs typeface="Times New Roman" pitchFamily="18" charset="0"/>
              </a:rPr>
              <a:t>僅供內部教育訓練使用</a:t>
            </a:r>
            <a:endParaRPr lang="en-US" altLang="zh-TW" sz="1800" b="1" dirty="0">
              <a:latin typeface="微軟正黑體" panose="020B0604030504040204" pitchFamily="34" charset="-120"/>
              <a:ea typeface="微軟正黑體" panose="020B0604030504040204" pitchFamily="34" charset="-120"/>
              <a:cs typeface="Times New Roman" pitchFamily="18" charset="0"/>
            </a:endParaRPr>
          </a:p>
          <a:p>
            <a:pPr marL="0" indent="0" algn="ctr" defTabSz="914400" fontAlgn="auto">
              <a:lnSpc>
                <a:spcPct val="80000"/>
              </a:lnSpc>
              <a:spcAft>
                <a:spcPts val="0"/>
              </a:spcAft>
              <a:buClr>
                <a:srgbClr val="FF9900"/>
              </a:buClr>
              <a:buFontTx/>
              <a:buNone/>
              <a:defRPr/>
            </a:pPr>
            <a:endParaRPr lang="zh-TW" altLang="en-US" sz="1800" b="1" dirty="0">
              <a:latin typeface="微軟正黑體" panose="020B0604030504040204" pitchFamily="34" charset="-120"/>
              <a:ea typeface="微軟正黑體" panose="020B0604030504040204" pitchFamily="34" charset="-12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4" name="Picture 5" descr="TW OPC Test 2"/>
          <p:cNvPicPr>
            <a:picLocks noGrp="1" noChangeAspect="1" noChangeArrowheads="1"/>
          </p:cNvPicPr>
          <p:nvPr>
            <p:ph/>
          </p:nvPr>
        </p:nvPicPr>
        <p:blipFill>
          <a:blip r:embed="rId2">
            <a:extLst>
              <a:ext uri="{28A0092B-C50C-407E-A947-70E740481C1C}">
                <a14:useLocalDpi xmlns:a14="http://schemas.microsoft.com/office/drawing/2010/main" val="0"/>
              </a:ext>
            </a:extLst>
          </a:blip>
          <a:srcRect t="2598" b="2598"/>
          <a:stretch>
            <a:fillRect/>
          </a:stretch>
        </p:blipFill>
        <p:spPr>
          <a:noFill/>
          <a:extLst>
            <a:ext uri="{909E8E84-426E-40DD-AFC4-6F175D3DCCD1}">
              <a14:hiddenFill xmlns:a14="http://schemas.microsoft.com/office/drawing/2010/main">
                <a:solidFill>
                  <a:srgbClr val="FFFFFF"/>
                </a:solidFill>
              </a14:hiddenFill>
            </a:ext>
          </a:extLst>
        </p:spPr>
      </p:pic>
      <p:sp>
        <p:nvSpPr>
          <p:cNvPr id="340995" name="Text Box 6"/>
          <p:cNvSpPr txBox="1">
            <a:spLocks noChangeArrowheads="1"/>
          </p:cNvSpPr>
          <p:nvPr/>
        </p:nvSpPr>
        <p:spPr bwMode="auto">
          <a:xfrm>
            <a:off x="3807372" y="304800"/>
            <a:ext cx="548902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Font typeface="Tahoma" panose="020B0604030504040204" pitchFamily="34" charset="0"/>
              <a:buChar char="–"/>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120000"/>
              <a:buChar char="•"/>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Font typeface="Tahoma" panose="020B0604030504040204" pitchFamily="34" charset="0"/>
              <a:buChar char="–"/>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50000"/>
              </a:spcBef>
              <a:buClrTx/>
              <a:buSzTx/>
              <a:buFontTx/>
              <a:buNone/>
            </a:pPr>
            <a:r>
              <a:rPr kumimoji="0" lang="zh-TW" altLang="en-US" sz="3600" b="1" dirty="0">
                <a:solidFill>
                  <a:srgbClr val="FFFFFF"/>
                </a:solidFill>
                <a:latin typeface="微軟正黑體" panose="020B0604030504040204" pitchFamily="34" charset="-120"/>
                <a:ea typeface="微軟正黑體" panose="020B0604030504040204" pitchFamily="34" charset="-120"/>
              </a:rPr>
              <a:t>等滲透壓 </a:t>
            </a:r>
            <a:r>
              <a:rPr kumimoji="0" lang="en-US" altLang="zh-TW" sz="3600" b="1" dirty="0">
                <a:solidFill>
                  <a:srgbClr val="FFFFFF"/>
                </a:solidFill>
                <a:latin typeface="微軟正黑體" panose="020B0604030504040204" pitchFamily="34" charset="-120"/>
                <a:ea typeface="微軟正黑體" panose="020B0604030504040204" pitchFamily="34" charset="-120"/>
              </a:rPr>
              <a:t>=</a:t>
            </a:r>
          </a:p>
          <a:p>
            <a:pPr eaLnBrk="1" hangingPunct="1">
              <a:spcBef>
                <a:spcPct val="50000"/>
              </a:spcBef>
              <a:buClrTx/>
              <a:buSzTx/>
              <a:buFontTx/>
              <a:buNone/>
            </a:pPr>
            <a:r>
              <a:rPr kumimoji="0" lang="en-US" altLang="zh-TW" sz="3600" b="1" dirty="0">
                <a:solidFill>
                  <a:srgbClr val="FFFFFF"/>
                </a:solidFill>
                <a:latin typeface="微軟正黑體" panose="020B0604030504040204" pitchFamily="34" charset="-120"/>
                <a:ea typeface="微軟正黑體" panose="020B0604030504040204" pitchFamily="34" charset="-120"/>
              </a:rPr>
              <a:t> 270 - 310 </a:t>
            </a:r>
            <a:r>
              <a:rPr kumimoji="0" lang="en-US" altLang="zh-TW" sz="3600" b="1" dirty="0" err="1">
                <a:solidFill>
                  <a:srgbClr val="FFFFFF"/>
                </a:solidFill>
                <a:latin typeface="微軟正黑體" panose="020B0604030504040204" pitchFamily="34" charset="-120"/>
                <a:ea typeface="微軟正黑體" panose="020B0604030504040204" pitchFamily="34" charset="-120"/>
              </a:rPr>
              <a:t>mOsm</a:t>
            </a:r>
            <a:r>
              <a:rPr kumimoji="0" lang="en-US" altLang="zh-TW" sz="3600" b="1" dirty="0">
                <a:solidFill>
                  <a:srgbClr val="FFFFFF"/>
                </a:solidFill>
                <a:latin typeface="微軟正黑體" panose="020B0604030504040204" pitchFamily="34" charset="-120"/>
                <a:ea typeface="微軟正黑體" panose="020B0604030504040204" pitchFamily="34" charset="-120"/>
              </a:rPr>
              <a:t>/kg</a:t>
            </a:r>
          </a:p>
        </p:txBody>
      </p:sp>
    </p:spTree>
    <p:extLst>
      <p:ext uri="{BB962C8B-B14F-4D97-AF65-F5344CB8AC3E}">
        <p14:creationId xmlns:p14="http://schemas.microsoft.com/office/powerpoint/2010/main" val="75269726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a:xfrm>
            <a:off x="609600" y="152400"/>
            <a:ext cx="7924800" cy="1143000"/>
          </a:xfrm>
        </p:spPr>
        <p:txBody>
          <a:bodyPr rtlCol="0">
            <a:normAutofit/>
          </a:bodyPr>
          <a:lstStyle/>
          <a:p>
            <a:pPr eaLnBrk="1" fontAlgn="auto" hangingPunct="1">
              <a:spcAft>
                <a:spcPts val="0"/>
              </a:spcAft>
              <a:defRPr/>
            </a:pPr>
            <a:r>
              <a:rPr lang="zh-TW" altLang="en-US" sz="4400" b="1" dirty="0">
                <a:solidFill>
                  <a:srgbClr val="FFFF00"/>
                </a:solidFill>
              </a:rPr>
              <a:t>為什麼等滲透傳輸如此重要</a:t>
            </a:r>
            <a:endParaRPr lang="en-US" altLang="en-US" sz="4400" b="1" dirty="0">
              <a:solidFill>
                <a:srgbClr val="FFFF00"/>
              </a:solidFill>
            </a:endParaRPr>
          </a:p>
        </p:txBody>
      </p:sp>
      <p:sp>
        <p:nvSpPr>
          <p:cNvPr id="26627" name="Rectangle 3"/>
          <p:cNvSpPr>
            <a:spLocks noGrp="1" noChangeArrowheads="1"/>
          </p:cNvSpPr>
          <p:nvPr>
            <p:ph sz="quarter" idx="13"/>
          </p:nvPr>
        </p:nvSpPr>
        <p:spPr>
          <a:xfrm>
            <a:off x="609600" y="2057400"/>
            <a:ext cx="7924800" cy="4114800"/>
          </a:xfrm>
        </p:spPr>
        <p:txBody>
          <a:bodyPr>
            <a:normAutofit/>
          </a:bodyPr>
          <a:lstStyle/>
          <a:p>
            <a:pPr eaLnBrk="1" hangingPunct="1">
              <a:lnSpc>
                <a:spcPts val="4000"/>
              </a:lnSpc>
              <a:spcBef>
                <a:spcPts val="600"/>
              </a:spcBef>
              <a:spcAft>
                <a:spcPts val="600"/>
              </a:spcAft>
            </a:pPr>
            <a:r>
              <a:rPr lang="zh-TW" altLang="en-US" sz="3600" b="1" dirty="0"/>
              <a:t>加速營養素傳輸至血液的速度</a:t>
            </a:r>
            <a:r>
              <a:rPr lang="en-US" altLang="en-US" sz="3600" b="1" dirty="0"/>
              <a:t> </a:t>
            </a:r>
          </a:p>
          <a:p>
            <a:pPr>
              <a:lnSpc>
                <a:spcPts val="4000"/>
              </a:lnSpc>
              <a:spcBef>
                <a:spcPts val="600"/>
              </a:spcBef>
            </a:pPr>
            <a:r>
              <a:rPr lang="zh-TW" altLang="en-US" sz="3600" b="1" dirty="0"/>
              <a:t>預防水份從腸道流失</a:t>
            </a:r>
          </a:p>
          <a:p>
            <a:pPr eaLnBrk="1" hangingPunct="1">
              <a:lnSpc>
                <a:spcPts val="4000"/>
              </a:lnSpc>
              <a:spcBef>
                <a:spcPts val="600"/>
              </a:spcBef>
              <a:spcAft>
                <a:spcPts val="600"/>
              </a:spcAft>
            </a:pPr>
            <a:r>
              <a:rPr lang="zh-TW" altLang="en-US" sz="3600" b="1" dirty="0" smtClean="0"/>
              <a:t>防止</a:t>
            </a:r>
            <a:r>
              <a:rPr lang="zh-TW" altLang="en-US" sz="3600" b="1" dirty="0"/>
              <a:t>腸胃不適和腹瀉</a:t>
            </a:r>
          </a:p>
          <a:p>
            <a:pPr eaLnBrk="1" hangingPunct="1">
              <a:lnSpc>
                <a:spcPts val="4000"/>
              </a:lnSpc>
              <a:spcBef>
                <a:spcPts val="600"/>
              </a:spcBef>
              <a:spcAft>
                <a:spcPts val="600"/>
              </a:spcAft>
              <a:buFont typeface="Wingdings" pitchFamily="2" charset="2"/>
              <a:buNone/>
            </a:pPr>
            <a:endParaRPr lang="en-US" altLang="en-US" sz="3600" b="1" dirty="0"/>
          </a:p>
          <a:p>
            <a:pPr eaLnBrk="1" hangingPunct="1">
              <a:lnSpc>
                <a:spcPts val="4000"/>
              </a:lnSpc>
              <a:spcBef>
                <a:spcPts val="600"/>
              </a:spcBef>
              <a:spcAft>
                <a:spcPts val="600"/>
              </a:spcAft>
            </a:pPr>
            <a:endParaRPr lang="en-US" altLang="en-US" sz="3600" b="1" dirty="0"/>
          </a:p>
          <a:p>
            <a:pPr eaLnBrk="1" hangingPunct="1">
              <a:lnSpc>
                <a:spcPts val="4000"/>
              </a:lnSpc>
              <a:spcBef>
                <a:spcPts val="600"/>
              </a:spcBef>
              <a:spcAft>
                <a:spcPts val="600"/>
              </a:spcAft>
            </a:pPr>
            <a:endParaRPr lang="en-US" altLang="en-US" sz="3600" b="1" dirty="0"/>
          </a:p>
          <a:p>
            <a:pPr eaLnBrk="1" hangingPunct="1">
              <a:lnSpc>
                <a:spcPts val="4000"/>
              </a:lnSpc>
              <a:spcBef>
                <a:spcPts val="600"/>
              </a:spcBef>
              <a:spcAft>
                <a:spcPts val="600"/>
              </a:spcAft>
              <a:buFont typeface="Wingdings" pitchFamily="2" charset="2"/>
              <a:buNone/>
            </a:pPr>
            <a:endParaRPr lang="en-US" altLang="en-US" sz="3600" b="1" dirty="0"/>
          </a:p>
          <a:p>
            <a:pPr eaLnBrk="1" hangingPunct="1">
              <a:lnSpc>
                <a:spcPts val="4000"/>
              </a:lnSpc>
              <a:spcBef>
                <a:spcPts val="600"/>
              </a:spcBef>
              <a:spcAft>
                <a:spcPts val="600"/>
              </a:spcAft>
              <a:buFont typeface="Wingdings" pitchFamily="2" charset="2"/>
              <a:buNone/>
            </a:pPr>
            <a:endParaRPr lang="en-US" altLang="en-US" sz="3600" b="1" dirty="0"/>
          </a:p>
          <a:p>
            <a:pPr eaLnBrk="1" hangingPunct="1">
              <a:lnSpc>
                <a:spcPts val="4000"/>
              </a:lnSpc>
              <a:spcBef>
                <a:spcPts val="600"/>
              </a:spcBef>
              <a:spcAft>
                <a:spcPts val="600"/>
              </a:spcAft>
              <a:buFont typeface="Wingdings" pitchFamily="2" charset="2"/>
              <a:buNone/>
            </a:pPr>
            <a:endParaRPr lang="en-US" altLang="en-US" sz="3600" b="1" dirty="0"/>
          </a:p>
        </p:txBody>
      </p:sp>
    </p:spTree>
    <p:extLst>
      <p:ext uri="{BB962C8B-B14F-4D97-AF65-F5344CB8AC3E}">
        <p14:creationId xmlns:p14="http://schemas.microsoft.com/office/powerpoint/2010/main" val="26518099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sz="quarter" idx="13"/>
          </p:nvPr>
        </p:nvSpPr>
        <p:spPr>
          <a:xfrm>
            <a:off x="4114800" y="1981200"/>
            <a:ext cx="4876800" cy="4267200"/>
          </a:xfrm>
        </p:spPr>
        <p:txBody>
          <a:bodyPr>
            <a:normAutofit lnSpcReduction="10000"/>
          </a:bodyPr>
          <a:lstStyle/>
          <a:p>
            <a:pPr eaLnBrk="1" hangingPunct="1">
              <a:buFont typeface="Wingdings" pitchFamily="2" charset="2"/>
              <a:buNone/>
            </a:pPr>
            <a:r>
              <a:rPr lang="en-US" altLang="en-US" sz="3600" dirty="0">
                <a:effectLst>
                  <a:outerShdw blurRad="38100" dist="38100" dir="2700000" algn="tl">
                    <a:srgbClr val="C0C0C0"/>
                  </a:outerShdw>
                </a:effectLst>
              </a:rPr>
              <a:t>	</a:t>
            </a:r>
            <a:r>
              <a:rPr lang="zh-TW" altLang="en-US" sz="3600" b="1" dirty="0"/>
              <a:t>等滲透產品以</a:t>
            </a:r>
            <a:r>
              <a:rPr lang="zh-TW" altLang="en-US" sz="3600" b="1" dirty="0">
                <a:solidFill>
                  <a:srgbClr val="FFC000"/>
                </a:solidFill>
              </a:rPr>
              <a:t>最理想的速度清空胃部，讓吸收效果最大化</a:t>
            </a:r>
            <a:r>
              <a:rPr lang="zh-TW" altLang="en-US" sz="3600" b="1" dirty="0"/>
              <a:t>。</a:t>
            </a:r>
            <a:r>
              <a:rPr lang="en-US" altLang="en-US" sz="3600" b="1" dirty="0"/>
              <a:t>  </a:t>
            </a:r>
          </a:p>
          <a:p>
            <a:pPr eaLnBrk="1" hangingPunct="1">
              <a:buFont typeface="Wingdings" pitchFamily="2" charset="2"/>
              <a:buNone/>
            </a:pPr>
            <a:endParaRPr lang="en-US" altLang="en-US" sz="3600" b="1" dirty="0"/>
          </a:p>
          <a:p>
            <a:pPr eaLnBrk="1" hangingPunct="1">
              <a:buFont typeface="Wingdings" pitchFamily="2" charset="2"/>
              <a:buNone/>
            </a:pPr>
            <a:r>
              <a:rPr lang="en-US" altLang="en-US" sz="3600" b="1" dirty="0"/>
              <a:t>	</a:t>
            </a:r>
            <a:r>
              <a:rPr lang="zh-TW" altLang="en-US" sz="3600" b="1" dirty="0">
                <a:solidFill>
                  <a:srgbClr val="FFC000"/>
                </a:solidFill>
              </a:rPr>
              <a:t>快速但受控制</a:t>
            </a:r>
            <a:r>
              <a:rPr lang="zh-TW" altLang="en-US" sz="3600" b="1" dirty="0"/>
              <a:t>；讓您的身體傳輸機制有效地吸收維生素。</a:t>
            </a:r>
          </a:p>
        </p:txBody>
      </p:sp>
      <p:sp>
        <p:nvSpPr>
          <p:cNvPr id="294914" name="Rectangle 2"/>
          <p:cNvSpPr>
            <a:spLocks noGrp="1" noRot="1" noChangeArrowheads="1"/>
          </p:cNvSpPr>
          <p:nvPr>
            <p:ph type="title"/>
          </p:nvPr>
        </p:nvSpPr>
        <p:spPr>
          <a:xfrm>
            <a:off x="762000" y="838200"/>
            <a:ext cx="2971800" cy="1097280"/>
          </a:xfrm>
        </p:spPr>
        <p:style>
          <a:lnRef idx="2">
            <a:schemeClr val="accent3">
              <a:shade val="50000"/>
            </a:schemeClr>
          </a:lnRef>
          <a:fillRef idx="1">
            <a:schemeClr val="accent3"/>
          </a:fillRef>
          <a:effectRef idx="0">
            <a:schemeClr val="accent3"/>
          </a:effectRef>
          <a:fontRef idx="minor">
            <a:schemeClr val="lt1"/>
          </a:fontRef>
        </p:style>
        <p:txBody>
          <a:bodyPr rtlCol="0">
            <a:noAutofit/>
          </a:bodyPr>
          <a:lstStyle/>
          <a:p>
            <a:pPr algn="ctr" eaLnBrk="1" fontAlgn="auto" hangingPunct="1">
              <a:spcAft>
                <a:spcPts val="0"/>
              </a:spcAft>
              <a:defRPr/>
            </a:pPr>
            <a:r>
              <a:rPr lang="zh-TW" altLang="en-US" sz="7200" b="1" dirty="0" smtClean="0">
                <a:solidFill>
                  <a:schemeClr val="tx1"/>
                </a:solidFill>
                <a:effectLst>
                  <a:outerShdw blurRad="38100" dist="38100" dir="2700000" algn="tl">
                    <a:srgbClr val="000000">
                      <a:alpha val="43137"/>
                    </a:srgbClr>
                  </a:outerShdw>
                </a:effectLst>
                <a:latin typeface="+mj-ea"/>
              </a:rPr>
              <a:t>優勢</a:t>
            </a:r>
            <a:endParaRPr lang="en-US" altLang="en-US" sz="7200" b="1" dirty="0">
              <a:solidFill>
                <a:schemeClr val="tx1"/>
              </a:solidFill>
              <a:effectLst>
                <a:outerShdw blurRad="38100" dist="38100" dir="2700000" algn="tl">
                  <a:srgbClr val="000000">
                    <a:alpha val="43137"/>
                  </a:srgbClr>
                </a:outerShdw>
              </a:effectLst>
              <a:latin typeface="+mj-ea"/>
            </a:endParaRPr>
          </a:p>
        </p:txBody>
      </p:sp>
      <p:sp>
        <p:nvSpPr>
          <p:cNvPr id="9" name="矩形 8"/>
          <p:cNvSpPr/>
          <p:nvPr/>
        </p:nvSpPr>
        <p:spPr>
          <a:xfrm>
            <a:off x="990600" y="2057400"/>
            <a:ext cx="2438400" cy="3770263"/>
          </a:xfrm>
          <a:prstGeom prst="rect">
            <a:avLst/>
          </a:prstGeom>
          <a:noFill/>
        </p:spPr>
        <p:txBody>
          <a:bodyPr wrap="square" lIns="91440" tIns="45720" rIns="91440" bIns="45720">
            <a:spAutoFit/>
          </a:bodyPr>
          <a:lstStyle/>
          <a:p>
            <a:pPr algn="ctr"/>
            <a:r>
              <a:rPr lang="en-US" altLang="zh-TW" sz="239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reflection blurRad="6350" stA="55000" endA="300" endPos="45500" dir="5400000" sy="-100000" algn="bl" rotWithShape="0"/>
                </a:effectLst>
                <a:latin typeface="Arial Black"/>
                <a:cs typeface="Arial Black"/>
              </a:rPr>
              <a:t>1</a:t>
            </a:r>
            <a:endParaRPr lang="zh-TW" altLang="en-US" sz="59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reflection blurRad="6350" stA="55000" endA="300" endPos="45500" dir="5400000" sy="-100000" algn="bl" rotWithShape="0"/>
              </a:effectLst>
              <a:latin typeface="Arial Black"/>
              <a:cs typeface="Arial Black"/>
            </a:endParaRPr>
          </a:p>
        </p:txBody>
      </p:sp>
    </p:spTree>
    <p:extLst>
      <p:ext uri="{BB962C8B-B14F-4D97-AF65-F5344CB8AC3E}">
        <p14:creationId xmlns:p14="http://schemas.microsoft.com/office/powerpoint/2010/main" val="320266411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rrowheads="1"/>
          </p:cNvSpPr>
          <p:nvPr>
            <p:ph type="title"/>
          </p:nvPr>
        </p:nvSpPr>
        <p:spPr>
          <a:xfrm>
            <a:off x="457200" y="0"/>
            <a:ext cx="8229600" cy="1143000"/>
          </a:xfrm>
        </p:spPr>
        <p:txBody>
          <a:bodyPr rtlCol="0">
            <a:normAutofit/>
          </a:bodyPr>
          <a:lstStyle/>
          <a:p>
            <a:pPr eaLnBrk="1" fontAlgn="auto" hangingPunct="1">
              <a:spcAft>
                <a:spcPts val="0"/>
              </a:spcAft>
              <a:defRPr/>
            </a:pPr>
            <a:r>
              <a:rPr lang="zh-TW" altLang="en-US" sz="4400" b="1" dirty="0">
                <a:solidFill>
                  <a:srgbClr val="FFFF00"/>
                </a:solidFill>
              </a:rPr>
              <a:t>碳水化合物控制胃排空</a:t>
            </a:r>
            <a:r>
              <a:rPr lang="zh-TW" altLang="en-US" sz="4400" b="1" dirty="0" smtClean="0">
                <a:solidFill>
                  <a:srgbClr val="FFFF00"/>
                </a:solidFill>
              </a:rPr>
              <a:t>率</a:t>
            </a:r>
            <a:endParaRPr lang="en-US" altLang="en-US" sz="4400" b="1" dirty="0" smtClean="0">
              <a:solidFill>
                <a:srgbClr val="FFFF00"/>
              </a:solidFill>
            </a:endParaRPr>
          </a:p>
        </p:txBody>
      </p:sp>
      <p:sp>
        <p:nvSpPr>
          <p:cNvPr id="16387" name="Rectangle 3"/>
          <p:cNvSpPr>
            <a:spLocks noGrp="1" noChangeArrowheads="1"/>
          </p:cNvSpPr>
          <p:nvPr>
            <p:ph type="body" sz="half" idx="1"/>
          </p:nvPr>
        </p:nvSpPr>
        <p:spPr>
          <a:xfrm>
            <a:off x="4191000" y="1371600"/>
            <a:ext cx="4953000" cy="4525963"/>
          </a:xfrm>
        </p:spPr>
        <p:txBody>
          <a:bodyPr>
            <a:normAutofit/>
          </a:bodyPr>
          <a:lstStyle/>
          <a:p>
            <a:pPr eaLnBrk="1" hangingPunct="1">
              <a:lnSpc>
                <a:spcPts val="4000"/>
              </a:lnSpc>
              <a:spcBef>
                <a:spcPts val="0"/>
              </a:spcBef>
              <a:spcAft>
                <a:spcPts val="600"/>
              </a:spcAft>
            </a:pPr>
            <a:endParaRPr lang="en-US" altLang="en-US" sz="3600" b="1" dirty="0" smtClean="0"/>
          </a:p>
          <a:p>
            <a:pPr eaLnBrk="1" hangingPunct="1">
              <a:lnSpc>
                <a:spcPts val="4000"/>
              </a:lnSpc>
              <a:spcBef>
                <a:spcPts val="0"/>
              </a:spcBef>
              <a:spcAft>
                <a:spcPts val="600"/>
              </a:spcAft>
            </a:pPr>
            <a:r>
              <a:rPr lang="zh-TW" altLang="en-US" sz="3600" b="1" dirty="0" smtClean="0"/>
              <a:t>運動飲料的胃排空率研究</a:t>
            </a:r>
            <a:endParaRPr lang="en-US" altLang="zh-TW" sz="3600" b="1" dirty="0" smtClean="0"/>
          </a:p>
          <a:p>
            <a:pPr eaLnBrk="1" hangingPunct="1">
              <a:lnSpc>
                <a:spcPts val="4000"/>
              </a:lnSpc>
              <a:spcBef>
                <a:spcPts val="0"/>
              </a:spcBef>
              <a:spcAft>
                <a:spcPts val="600"/>
              </a:spcAft>
            </a:pPr>
            <a:endParaRPr lang="en-US" altLang="en-US" sz="3600" b="1" dirty="0" smtClean="0"/>
          </a:p>
          <a:p>
            <a:pPr eaLnBrk="1" hangingPunct="1">
              <a:lnSpc>
                <a:spcPts val="4000"/>
              </a:lnSpc>
              <a:spcBef>
                <a:spcPts val="0"/>
              </a:spcBef>
              <a:spcAft>
                <a:spcPts val="600"/>
              </a:spcAft>
            </a:pPr>
            <a:r>
              <a:rPr lang="zh-TW" altLang="en-US" sz="3600" b="1" dirty="0" smtClean="0"/>
              <a:t>運動飲料的排空率      比水低了 </a:t>
            </a:r>
            <a:r>
              <a:rPr lang="en-US" altLang="zh-TW" sz="3600" b="1" dirty="0" smtClean="0"/>
              <a:t>35-45%</a:t>
            </a:r>
            <a:endParaRPr lang="en-US" altLang="en-US" sz="3600" b="1" dirty="0" smtClean="0"/>
          </a:p>
        </p:txBody>
      </p:sp>
      <p:graphicFrame>
        <p:nvGraphicFramePr>
          <p:cNvPr id="292905" name="Group 41"/>
          <p:cNvGraphicFramePr>
            <a:graphicFrameLocks noGrp="1"/>
          </p:cNvGraphicFramePr>
          <p:nvPr>
            <p:ph sz="half" idx="2"/>
            <p:extLst>
              <p:ext uri="{D42A27DB-BD31-4B8C-83A1-F6EECF244321}">
                <p14:modId xmlns:p14="http://schemas.microsoft.com/office/powerpoint/2010/main" val="3831447558"/>
              </p:ext>
            </p:extLst>
          </p:nvPr>
        </p:nvGraphicFramePr>
        <p:xfrm>
          <a:off x="228600" y="1371600"/>
          <a:ext cx="3962400" cy="4781987"/>
        </p:xfrm>
        <a:graphic>
          <a:graphicData uri="http://schemas.openxmlformats.org/drawingml/2006/table">
            <a:tbl>
              <a:tblPr>
                <a:tableStyleId>{284E427A-3D55-4303-BF80-6455036E1DE7}</a:tableStyleId>
              </a:tblPr>
              <a:tblGrid>
                <a:gridCol w="1676400"/>
                <a:gridCol w="2286000"/>
              </a:tblGrid>
              <a:tr h="1295400">
                <a:tc>
                  <a:txBody>
                    <a:bodyPr/>
                    <a:lstStyle>
                      <a:lvl1pPr>
                        <a:spcBef>
                          <a:spcPct val="20000"/>
                        </a:spcBef>
                        <a:buFont typeface="Arial" charset="0"/>
                        <a:defRPr sz="2800">
                          <a:solidFill>
                            <a:schemeClr val="bg1"/>
                          </a:solidFill>
                          <a:latin typeface="Calibri" pitchFamily="34" charset="0"/>
                        </a:defRPr>
                      </a:lvl1pPr>
                      <a:lvl2pPr marL="742950" indent="-285750">
                        <a:spcBef>
                          <a:spcPct val="20000"/>
                        </a:spcBef>
                        <a:buFont typeface="Arial" charset="0"/>
                        <a:defRPr sz="2400">
                          <a:solidFill>
                            <a:schemeClr val="bg1"/>
                          </a:solidFill>
                          <a:latin typeface="Calibri" pitchFamily="34" charset="0"/>
                        </a:defRPr>
                      </a:lvl2pPr>
                      <a:lvl3pPr marL="1143000" indent="-228600">
                        <a:spcBef>
                          <a:spcPct val="20000"/>
                        </a:spcBef>
                        <a:buFont typeface="Arial" charset="0"/>
                        <a:defRPr sz="2000">
                          <a:solidFill>
                            <a:schemeClr val="bg1"/>
                          </a:solidFill>
                          <a:latin typeface="Calibri" pitchFamily="34" charset="0"/>
                        </a:defRPr>
                      </a:lvl3pPr>
                      <a:lvl4pPr marL="1600200" indent="-228600">
                        <a:spcBef>
                          <a:spcPct val="20000"/>
                        </a:spcBef>
                        <a:buFont typeface="Arial" charset="0"/>
                        <a:defRPr>
                          <a:solidFill>
                            <a:schemeClr val="bg1"/>
                          </a:solidFill>
                          <a:latin typeface="Calibri" pitchFamily="34" charset="0"/>
                        </a:defRPr>
                      </a:lvl4pPr>
                      <a:lvl5pPr marL="2057400" indent="-228600">
                        <a:spcBef>
                          <a:spcPct val="20000"/>
                        </a:spcBef>
                        <a:buFont typeface="Arial" charset="0"/>
                        <a:defRPr>
                          <a:solidFill>
                            <a:schemeClr val="bg1"/>
                          </a:solidFill>
                          <a:latin typeface="Calibri" pitchFamily="34" charset="0"/>
                        </a:defRPr>
                      </a:lvl5pPr>
                      <a:lvl6pPr marL="2514600" indent="-228600" eaLnBrk="0" fontAlgn="base" hangingPunct="0">
                        <a:spcBef>
                          <a:spcPct val="20000"/>
                        </a:spcBef>
                        <a:spcAft>
                          <a:spcPct val="0"/>
                        </a:spcAft>
                        <a:buFont typeface="Arial" charset="0"/>
                        <a:defRPr>
                          <a:solidFill>
                            <a:schemeClr val="bg1"/>
                          </a:solidFill>
                          <a:latin typeface="Calibri" pitchFamily="34" charset="0"/>
                        </a:defRPr>
                      </a:lvl6pPr>
                      <a:lvl7pPr marL="2971800" indent="-228600" eaLnBrk="0" fontAlgn="base" hangingPunct="0">
                        <a:spcBef>
                          <a:spcPct val="20000"/>
                        </a:spcBef>
                        <a:spcAft>
                          <a:spcPct val="0"/>
                        </a:spcAft>
                        <a:buFont typeface="Arial" charset="0"/>
                        <a:defRPr>
                          <a:solidFill>
                            <a:schemeClr val="bg1"/>
                          </a:solidFill>
                          <a:latin typeface="Calibri" pitchFamily="34" charset="0"/>
                        </a:defRPr>
                      </a:lvl7pPr>
                      <a:lvl8pPr marL="3429000" indent="-228600" eaLnBrk="0" fontAlgn="base" hangingPunct="0">
                        <a:spcBef>
                          <a:spcPct val="20000"/>
                        </a:spcBef>
                        <a:spcAft>
                          <a:spcPct val="0"/>
                        </a:spcAft>
                        <a:buFont typeface="Arial" charset="0"/>
                        <a:defRPr>
                          <a:solidFill>
                            <a:schemeClr val="bg1"/>
                          </a:solidFill>
                          <a:latin typeface="Calibri" pitchFamily="34" charset="0"/>
                        </a:defRPr>
                      </a:lvl8pPr>
                      <a:lvl9pPr marL="3886200" indent="-228600" eaLnBrk="0" fontAlgn="base" hangingPunct="0">
                        <a:spcBef>
                          <a:spcPct val="20000"/>
                        </a:spcBef>
                        <a:spcAft>
                          <a:spcPct val="0"/>
                        </a:spcAft>
                        <a:buFont typeface="Arial" charset="0"/>
                        <a:defRPr>
                          <a:solidFill>
                            <a:schemeClr val="bg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TW" altLang="en-US" sz="2800" b="1" u="none" strike="noStrike" cap="none" normalizeH="0" baseline="0" dirty="0" smtClean="0">
                          <a:ln>
                            <a:noFill/>
                          </a:ln>
                          <a:effectLst/>
                          <a:latin typeface="+mn-ea"/>
                          <a:ea typeface="+mn-ea"/>
                        </a:rPr>
                        <a:t>飲料</a:t>
                      </a:r>
                      <a:endParaRPr kumimoji="0" lang="en-US" altLang="en-US" sz="2800" b="1" i="0" u="none" strike="noStrike" cap="none" normalizeH="0" baseline="0" dirty="0" smtClean="0">
                        <a:ln>
                          <a:noFill/>
                        </a:ln>
                        <a:solidFill>
                          <a:schemeClr val="tx1"/>
                        </a:solidFill>
                        <a:effectLst/>
                        <a:latin typeface="+mn-ea"/>
                        <a:ea typeface="+mn-ea"/>
                      </a:endParaRPr>
                    </a:p>
                  </a:txBody>
                  <a:tcPr marT="45716" marB="45716" anchor="ctr" horzOverflow="overflow"/>
                </a:tc>
                <a:tc>
                  <a:txBody>
                    <a:bodyPr/>
                    <a:lstStyle>
                      <a:lvl1pPr>
                        <a:spcBef>
                          <a:spcPct val="20000"/>
                        </a:spcBef>
                        <a:buFont typeface="Arial" charset="0"/>
                        <a:defRPr sz="2800">
                          <a:solidFill>
                            <a:schemeClr val="bg1"/>
                          </a:solidFill>
                          <a:latin typeface="Calibri" pitchFamily="34" charset="0"/>
                        </a:defRPr>
                      </a:lvl1pPr>
                      <a:lvl2pPr marL="742950" indent="-285750">
                        <a:spcBef>
                          <a:spcPct val="20000"/>
                        </a:spcBef>
                        <a:buFont typeface="Arial" charset="0"/>
                        <a:defRPr sz="2400">
                          <a:solidFill>
                            <a:schemeClr val="bg1"/>
                          </a:solidFill>
                          <a:latin typeface="Calibri" pitchFamily="34" charset="0"/>
                        </a:defRPr>
                      </a:lvl2pPr>
                      <a:lvl3pPr marL="1143000" indent="-228600">
                        <a:spcBef>
                          <a:spcPct val="20000"/>
                        </a:spcBef>
                        <a:buFont typeface="Arial" charset="0"/>
                        <a:defRPr sz="2000">
                          <a:solidFill>
                            <a:schemeClr val="bg1"/>
                          </a:solidFill>
                          <a:latin typeface="Calibri" pitchFamily="34" charset="0"/>
                        </a:defRPr>
                      </a:lvl3pPr>
                      <a:lvl4pPr marL="1600200" indent="-228600">
                        <a:spcBef>
                          <a:spcPct val="20000"/>
                        </a:spcBef>
                        <a:buFont typeface="Arial" charset="0"/>
                        <a:defRPr>
                          <a:solidFill>
                            <a:schemeClr val="bg1"/>
                          </a:solidFill>
                          <a:latin typeface="Calibri" pitchFamily="34" charset="0"/>
                        </a:defRPr>
                      </a:lvl4pPr>
                      <a:lvl5pPr marL="2057400" indent="-228600">
                        <a:spcBef>
                          <a:spcPct val="20000"/>
                        </a:spcBef>
                        <a:buFont typeface="Arial" charset="0"/>
                        <a:defRPr>
                          <a:solidFill>
                            <a:schemeClr val="bg1"/>
                          </a:solidFill>
                          <a:latin typeface="Calibri" pitchFamily="34" charset="0"/>
                        </a:defRPr>
                      </a:lvl5pPr>
                      <a:lvl6pPr marL="2514600" indent="-228600" eaLnBrk="0" fontAlgn="base" hangingPunct="0">
                        <a:spcBef>
                          <a:spcPct val="20000"/>
                        </a:spcBef>
                        <a:spcAft>
                          <a:spcPct val="0"/>
                        </a:spcAft>
                        <a:buFont typeface="Arial" charset="0"/>
                        <a:defRPr>
                          <a:solidFill>
                            <a:schemeClr val="bg1"/>
                          </a:solidFill>
                          <a:latin typeface="Calibri" pitchFamily="34" charset="0"/>
                        </a:defRPr>
                      </a:lvl6pPr>
                      <a:lvl7pPr marL="2971800" indent="-228600" eaLnBrk="0" fontAlgn="base" hangingPunct="0">
                        <a:spcBef>
                          <a:spcPct val="20000"/>
                        </a:spcBef>
                        <a:spcAft>
                          <a:spcPct val="0"/>
                        </a:spcAft>
                        <a:buFont typeface="Arial" charset="0"/>
                        <a:defRPr>
                          <a:solidFill>
                            <a:schemeClr val="bg1"/>
                          </a:solidFill>
                          <a:latin typeface="Calibri" pitchFamily="34" charset="0"/>
                        </a:defRPr>
                      </a:lvl7pPr>
                      <a:lvl8pPr marL="3429000" indent="-228600" eaLnBrk="0" fontAlgn="base" hangingPunct="0">
                        <a:spcBef>
                          <a:spcPct val="20000"/>
                        </a:spcBef>
                        <a:spcAft>
                          <a:spcPct val="0"/>
                        </a:spcAft>
                        <a:buFont typeface="Arial" charset="0"/>
                        <a:defRPr>
                          <a:solidFill>
                            <a:schemeClr val="bg1"/>
                          </a:solidFill>
                          <a:latin typeface="Calibri" pitchFamily="34" charset="0"/>
                        </a:defRPr>
                      </a:lvl8pPr>
                      <a:lvl9pPr marL="3886200" indent="-228600" eaLnBrk="0" fontAlgn="base" hangingPunct="0">
                        <a:spcBef>
                          <a:spcPct val="20000"/>
                        </a:spcBef>
                        <a:spcAft>
                          <a:spcPct val="0"/>
                        </a:spcAft>
                        <a:buFont typeface="Arial" charset="0"/>
                        <a:defRPr>
                          <a:solidFill>
                            <a:schemeClr val="bg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u="none" strike="noStrike" cap="none" normalizeH="0" baseline="0" dirty="0" smtClean="0">
                          <a:ln>
                            <a:noFill/>
                          </a:ln>
                          <a:effectLst/>
                          <a:latin typeface="+mn-ea"/>
                          <a:ea typeface="+mn-ea"/>
                        </a:rPr>
                        <a:t>100 mL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TW" altLang="en-US" sz="2800" b="1" u="none" strike="noStrike" cap="none" normalizeH="0" baseline="0" dirty="0" smtClean="0">
                          <a:ln>
                            <a:noFill/>
                          </a:ln>
                          <a:effectLst/>
                          <a:latin typeface="+mn-ea"/>
                          <a:ea typeface="+mn-ea"/>
                        </a:rPr>
                        <a:t>碳水化合物</a:t>
                      </a:r>
                      <a:endParaRPr kumimoji="0" lang="en-US" altLang="zh-TW" sz="2800" b="1" u="none" strike="noStrike" cap="none" normalizeH="0" baseline="0" dirty="0" smtClean="0">
                        <a:ln>
                          <a:noFill/>
                        </a:ln>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TW" altLang="en-US" sz="2800" b="1" u="none" strike="noStrike" cap="none" normalizeH="0" baseline="0" dirty="0" smtClean="0">
                          <a:ln>
                            <a:noFill/>
                          </a:ln>
                          <a:effectLst/>
                          <a:latin typeface="+mn-ea"/>
                          <a:ea typeface="+mn-ea"/>
                        </a:rPr>
                        <a:t>含量</a:t>
                      </a:r>
                      <a:endParaRPr kumimoji="0" lang="zh-TW" altLang="en-US" sz="2800" b="1" i="0" u="none" strike="noStrike" cap="none" normalizeH="0" baseline="0" dirty="0" smtClean="0">
                        <a:ln>
                          <a:noFill/>
                        </a:ln>
                        <a:solidFill>
                          <a:schemeClr val="tx1"/>
                        </a:solidFill>
                        <a:effectLst/>
                        <a:latin typeface="+mn-ea"/>
                        <a:ea typeface="+mn-ea"/>
                      </a:endParaRPr>
                    </a:p>
                  </a:txBody>
                  <a:tcPr marT="45716" marB="45716" anchor="ctr" horzOverflow="overflow"/>
                </a:tc>
              </a:tr>
              <a:tr h="904875">
                <a:tc>
                  <a:txBody>
                    <a:bodyPr/>
                    <a:lstStyle>
                      <a:lvl1pPr>
                        <a:spcBef>
                          <a:spcPct val="20000"/>
                        </a:spcBef>
                        <a:buFont typeface="Arial" charset="0"/>
                        <a:defRPr sz="2800">
                          <a:solidFill>
                            <a:schemeClr val="bg1"/>
                          </a:solidFill>
                          <a:latin typeface="Calibri" pitchFamily="34" charset="0"/>
                        </a:defRPr>
                      </a:lvl1pPr>
                      <a:lvl2pPr marL="742950" indent="-285750">
                        <a:spcBef>
                          <a:spcPct val="20000"/>
                        </a:spcBef>
                        <a:buFont typeface="Arial" charset="0"/>
                        <a:defRPr sz="2400">
                          <a:solidFill>
                            <a:schemeClr val="bg1"/>
                          </a:solidFill>
                          <a:latin typeface="Calibri" pitchFamily="34" charset="0"/>
                        </a:defRPr>
                      </a:lvl2pPr>
                      <a:lvl3pPr marL="1143000" indent="-228600">
                        <a:spcBef>
                          <a:spcPct val="20000"/>
                        </a:spcBef>
                        <a:buFont typeface="Arial" charset="0"/>
                        <a:defRPr sz="2000">
                          <a:solidFill>
                            <a:schemeClr val="bg1"/>
                          </a:solidFill>
                          <a:latin typeface="Calibri" pitchFamily="34" charset="0"/>
                        </a:defRPr>
                      </a:lvl3pPr>
                      <a:lvl4pPr marL="1600200" indent="-228600">
                        <a:spcBef>
                          <a:spcPct val="20000"/>
                        </a:spcBef>
                        <a:buFont typeface="Arial" charset="0"/>
                        <a:defRPr>
                          <a:solidFill>
                            <a:schemeClr val="bg1"/>
                          </a:solidFill>
                          <a:latin typeface="Calibri" pitchFamily="34" charset="0"/>
                        </a:defRPr>
                      </a:lvl4pPr>
                      <a:lvl5pPr marL="2057400" indent="-228600">
                        <a:spcBef>
                          <a:spcPct val="20000"/>
                        </a:spcBef>
                        <a:buFont typeface="Arial" charset="0"/>
                        <a:defRPr>
                          <a:solidFill>
                            <a:schemeClr val="bg1"/>
                          </a:solidFill>
                          <a:latin typeface="Calibri" pitchFamily="34" charset="0"/>
                        </a:defRPr>
                      </a:lvl5pPr>
                      <a:lvl6pPr marL="2514600" indent="-228600" eaLnBrk="0" fontAlgn="base" hangingPunct="0">
                        <a:spcBef>
                          <a:spcPct val="20000"/>
                        </a:spcBef>
                        <a:spcAft>
                          <a:spcPct val="0"/>
                        </a:spcAft>
                        <a:buFont typeface="Arial" charset="0"/>
                        <a:defRPr>
                          <a:solidFill>
                            <a:schemeClr val="bg1"/>
                          </a:solidFill>
                          <a:latin typeface="Calibri" pitchFamily="34" charset="0"/>
                        </a:defRPr>
                      </a:lvl6pPr>
                      <a:lvl7pPr marL="2971800" indent="-228600" eaLnBrk="0" fontAlgn="base" hangingPunct="0">
                        <a:spcBef>
                          <a:spcPct val="20000"/>
                        </a:spcBef>
                        <a:spcAft>
                          <a:spcPct val="0"/>
                        </a:spcAft>
                        <a:buFont typeface="Arial" charset="0"/>
                        <a:defRPr>
                          <a:solidFill>
                            <a:schemeClr val="bg1"/>
                          </a:solidFill>
                          <a:latin typeface="Calibri" pitchFamily="34" charset="0"/>
                        </a:defRPr>
                      </a:lvl7pPr>
                      <a:lvl8pPr marL="3429000" indent="-228600" eaLnBrk="0" fontAlgn="base" hangingPunct="0">
                        <a:spcBef>
                          <a:spcPct val="20000"/>
                        </a:spcBef>
                        <a:spcAft>
                          <a:spcPct val="0"/>
                        </a:spcAft>
                        <a:buFont typeface="Arial" charset="0"/>
                        <a:defRPr>
                          <a:solidFill>
                            <a:schemeClr val="bg1"/>
                          </a:solidFill>
                          <a:latin typeface="Calibri" pitchFamily="34" charset="0"/>
                        </a:defRPr>
                      </a:lvl8pPr>
                      <a:lvl9pPr marL="3886200" indent="-228600" eaLnBrk="0" fontAlgn="base" hangingPunct="0">
                        <a:spcBef>
                          <a:spcPct val="20000"/>
                        </a:spcBef>
                        <a:spcAft>
                          <a:spcPct val="0"/>
                        </a:spcAft>
                        <a:buFont typeface="Arial" charset="0"/>
                        <a:defRPr>
                          <a:solidFill>
                            <a:schemeClr val="bg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TW" altLang="en-US" sz="2800" b="1" u="none" strike="noStrike" cap="none" normalizeH="0" baseline="0" dirty="0" smtClean="0">
                          <a:ln>
                            <a:noFill/>
                          </a:ln>
                          <a:effectLst/>
                          <a:latin typeface="+mn-ea"/>
                          <a:ea typeface="+mn-ea"/>
                        </a:rPr>
                        <a:t>運動飲料</a:t>
                      </a:r>
                      <a:endParaRPr kumimoji="0" lang="en-US" altLang="en-US" sz="2800" b="1" i="0" u="none" strike="noStrike" cap="none" normalizeH="0" baseline="30000" dirty="0" smtClean="0">
                        <a:ln>
                          <a:noFill/>
                        </a:ln>
                        <a:solidFill>
                          <a:schemeClr val="tx1"/>
                        </a:solidFill>
                        <a:effectLst/>
                        <a:latin typeface="+mn-ea"/>
                        <a:ea typeface="+mn-ea"/>
                      </a:endParaRPr>
                    </a:p>
                  </a:txBody>
                  <a:tcPr marT="45716" marB="45716" anchor="ctr" horzOverflow="overflow"/>
                </a:tc>
                <a:tc>
                  <a:txBody>
                    <a:bodyPr/>
                    <a:lstStyle>
                      <a:lvl1pPr>
                        <a:spcBef>
                          <a:spcPct val="20000"/>
                        </a:spcBef>
                        <a:buFont typeface="Arial" charset="0"/>
                        <a:defRPr sz="2800">
                          <a:solidFill>
                            <a:schemeClr val="bg1"/>
                          </a:solidFill>
                          <a:latin typeface="Calibri" pitchFamily="34" charset="0"/>
                        </a:defRPr>
                      </a:lvl1pPr>
                      <a:lvl2pPr marL="742950" indent="-285750">
                        <a:spcBef>
                          <a:spcPct val="20000"/>
                        </a:spcBef>
                        <a:buFont typeface="Arial" charset="0"/>
                        <a:defRPr sz="2400">
                          <a:solidFill>
                            <a:schemeClr val="bg1"/>
                          </a:solidFill>
                          <a:latin typeface="Calibri" pitchFamily="34" charset="0"/>
                        </a:defRPr>
                      </a:lvl2pPr>
                      <a:lvl3pPr marL="1143000" indent="-228600">
                        <a:spcBef>
                          <a:spcPct val="20000"/>
                        </a:spcBef>
                        <a:buFont typeface="Arial" charset="0"/>
                        <a:defRPr sz="2000">
                          <a:solidFill>
                            <a:schemeClr val="bg1"/>
                          </a:solidFill>
                          <a:latin typeface="Calibri" pitchFamily="34" charset="0"/>
                        </a:defRPr>
                      </a:lvl3pPr>
                      <a:lvl4pPr marL="1600200" indent="-228600">
                        <a:spcBef>
                          <a:spcPct val="20000"/>
                        </a:spcBef>
                        <a:buFont typeface="Arial" charset="0"/>
                        <a:defRPr>
                          <a:solidFill>
                            <a:schemeClr val="bg1"/>
                          </a:solidFill>
                          <a:latin typeface="Calibri" pitchFamily="34" charset="0"/>
                        </a:defRPr>
                      </a:lvl4pPr>
                      <a:lvl5pPr marL="2057400" indent="-228600">
                        <a:spcBef>
                          <a:spcPct val="20000"/>
                        </a:spcBef>
                        <a:buFont typeface="Arial" charset="0"/>
                        <a:defRPr>
                          <a:solidFill>
                            <a:schemeClr val="bg1"/>
                          </a:solidFill>
                          <a:latin typeface="Calibri" pitchFamily="34" charset="0"/>
                        </a:defRPr>
                      </a:lvl5pPr>
                      <a:lvl6pPr marL="2514600" indent="-228600" eaLnBrk="0" fontAlgn="base" hangingPunct="0">
                        <a:spcBef>
                          <a:spcPct val="20000"/>
                        </a:spcBef>
                        <a:spcAft>
                          <a:spcPct val="0"/>
                        </a:spcAft>
                        <a:buFont typeface="Arial" charset="0"/>
                        <a:defRPr>
                          <a:solidFill>
                            <a:schemeClr val="bg1"/>
                          </a:solidFill>
                          <a:latin typeface="Calibri" pitchFamily="34" charset="0"/>
                        </a:defRPr>
                      </a:lvl6pPr>
                      <a:lvl7pPr marL="2971800" indent="-228600" eaLnBrk="0" fontAlgn="base" hangingPunct="0">
                        <a:spcBef>
                          <a:spcPct val="20000"/>
                        </a:spcBef>
                        <a:spcAft>
                          <a:spcPct val="0"/>
                        </a:spcAft>
                        <a:buFont typeface="Arial" charset="0"/>
                        <a:defRPr>
                          <a:solidFill>
                            <a:schemeClr val="bg1"/>
                          </a:solidFill>
                          <a:latin typeface="Calibri" pitchFamily="34" charset="0"/>
                        </a:defRPr>
                      </a:lvl7pPr>
                      <a:lvl8pPr marL="3429000" indent="-228600" eaLnBrk="0" fontAlgn="base" hangingPunct="0">
                        <a:spcBef>
                          <a:spcPct val="20000"/>
                        </a:spcBef>
                        <a:spcAft>
                          <a:spcPct val="0"/>
                        </a:spcAft>
                        <a:buFont typeface="Arial" charset="0"/>
                        <a:defRPr>
                          <a:solidFill>
                            <a:schemeClr val="bg1"/>
                          </a:solidFill>
                          <a:latin typeface="Calibri" pitchFamily="34" charset="0"/>
                        </a:defRPr>
                      </a:lvl8pPr>
                      <a:lvl9pPr marL="3886200" indent="-228600" eaLnBrk="0" fontAlgn="base" hangingPunct="0">
                        <a:spcBef>
                          <a:spcPct val="20000"/>
                        </a:spcBef>
                        <a:spcAft>
                          <a:spcPct val="0"/>
                        </a:spcAft>
                        <a:buFont typeface="Arial" charset="0"/>
                        <a:defRPr>
                          <a:solidFill>
                            <a:schemeClr val="bg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u="none" strike="noStrike" cap="none" normalizeH="0" baseline="0" dirty="0" smtClean="0">
                          <a:ln>
                            <a:noFill/>
                          </a:ln>
                          <a:effectLst/>
                          <a:latin typeface="+mn-ea"/>
                          <a:ea typeface="+mn-ea"/>
                        </a:rPr>
                        <a:t>4.6 </a:t>
                      </a:r>
                      <a:r>
                        <a:rPr kumimoji="0" lang="zh-TW" altLang="en-US" sz="2800" b="1" u="none" strike="noStrike" cap="none" normalizeH="0" baseline="0" dirty="0" smtClean="0">
                          <a:ln>
                            <a:noFill/>
                          </a:ln>
                          <a:effectLst/>
                          <a:latin typeface="+mn-ea"/>
                          <a:ea typeface="+mn-ea"/>
                        </a:rPr>
                        <a:t>克</a:t>
                      </a:r>
                      <a:endParaRPr kumimoji="0" lang="en-US" altLang="en-US" sz="2800" b="1" i="0" u="none" strike="noStrike" cap="none" normalizeH="0" baseline="0" dirty="0" smtClean="0">
                        <a:ln>
                          <a:noFill/>
                        </a:ln>
                        <a:solidFill>
                          <a:schemeClr val="tx1"/>
                        </a:solidFill>
                        <a:effectLst/>
                        <a:latin typeface="+mn-ea"/>
                        <a:ea typeface="+mn-ea"/>
                      </a:endParaRPr>
                    </a:p>
                  </a:txBody>
                  <a:tcPr marT="45716" marB="45716" anchor="ctr" horzOverflow="overflow"/>
                </a:tc>
              </a:tr>
              <a:tr h="829882">
                <a:tc>
                  <a:txBody>
                    <a:bodyPr/>
                    <a:lstStyle>
                      <a:lvl1pPr>
                        <a:spcBef>
                          <a:spcPct val="20000"/>
                        </a:spcBef>
                        <a:buFont typeface="Arial" charset="0"/>
                        <a:defRPr sz="2800">
                          <a:solidFill>
                            <a:schemeClr val="bg1"/>
                          </a:solidFill>
                          <a:latin typeface="Calibri" pitchFamily="34" charset="0"/>
                        </a:defRPr>
                      </a:lvl1pPr>
                      <a:lvl2pPr marL="742950" indent="-285750">
                        <a:spcBef>
                          <a:spcPct val="20000"/>
                        </a:spcBef>
                        <a:buFont typeface="Arial" charset="0"/>
                        <a:defRPr sz="2400">
                          <a:solidFill>
                            <a:schemeClr val="bg1"/>
                          </a:solidFill>
                          <a:latin typeface="Calibri" pitchFamily="34" charset="0"/>
                        </a:defRPr>
                      </a:lvl2pPr>
                      <a:lvl3pPr marL="1143000" indent="-228600">
                        <a:spcBef>
                          <a:spcPct val="20000"/>
                        </a:spcBef>
                        <a:buFont typeface="Arial" charset="0"/>
                        <a:defRPr sz="2000">
                          <a:solidFill>
                            <a:schemeClr val="bg1"/>
                          </a:solidFill>
                          <a:latin typeface="Calibri" pitchFamily="34" charset="0"/>
                        </a:defRPr>
                      </a:lvl3pPr>
                      <a:lvl4pPr marL="1600200" indent="-228600">
                        <a:spcBef>
                          <a:spcPct val="20000"/>
                        </a:spcBef>
                        <a:buFont typeface="Arial" charset="0"/>
                        <a:defRPr>
                          <a:solidFill>
                            <a:schemeClr val="bg1"/>
                          </a:solidFill>
                          <a:latin typeface="Calibri" pitchFamily="34" charset="0"/>
                        </a:defRPr>
                      </a:lvl4pPr>
                      <a:lvl5pPr marL="2057400" indent="-228600">
                        <a:spcBef>
                          <a:spcPct val="20000"/>
                        </a:spcBef>
                        <a:buFont typeface="Arial" charset="0"/>
                        <a:defRPr>
                          <a:solidFill>
                            <a:schemeClr val="bg1"/>
                          </a:solidFill>
                          <a:latin typeface="Calibri" pitchFamily="34" charset="0"/>
                        </a:defRPr>
                      </a:lvl5pPr>
                      <a:lvl6pPr marL="2514600" indent="-228600" eaLnBrk="0" fontAlgn="base" hangingPunct="0">
                        <a:spcBef>
                          <a:spcPct val="20000"/>
                        </a:spcBef>
                        <a:spcAft>
                          <a:spcPct val="0"/>
                        </a:spcAft>
                        <a:buFont typeface="Arial" charset="0"/>
                        <a:defRPr>
                          <a:solidFill>
                            <a:schemeClr val="bg1"/>
                          </a:solidFill>
                          <a:latin typeface="Calibri" pitchFamily="34" charset="0"/>
                        </a:defRPr>
                      </a:lvl6pPr>
                      <a:lvl7pPr marL="2971800" indent="-228600" eaLnBrk="0" fontAlgn="base" hangingPunct="0">
                        <a:spcBef>
                          <a:spcPct val="20000"/>
                        </a:spcBef>
                        <a:spcAft>
                          <a:spcPct val="0"/>
                        </a:spcAft>
                        <a:buFont typeface="Arial" charset="0"/>
                        <a:defRPr>
                          <a:solidFill>
                            <a:schemeClr val="bg1"/>
                          </a:solidFill>
                          <a:latin typeface="Calibri" pitchFamily="34" charset="0"/>
                        </a:defRPr>
                      </a:lvl7pPr>
                      <a:lvl8pPr marL="3429000" indent="-228600" eaLnBrk="0" fontAlgn="base" hangingPunct="0">
                        <a:spcBef>
                          <a:spcPct val="20000"/>
                        </a:spcBef>
                        <a:spcAft>
                          <a:spcPct val="0"/>
                        </a:spcAft>
                        <a:buFont typeface="Arial" charset="0"/>
                        <a:defRPr>
                          <a:solidFill>
                            <a:schemeClr val="bg1"/>
                          </a:solidFill>
                          <a:latin typeface="Calibri" pitchFamily="34" charset="0"/>
                        </a:defRPr>
                      </a:lvl8pPr>
                      <a:lvl9pPr marL="3886200" indent="-228600" eaLnBrk="0" fontAlgn="base" hangingPunct="0">
                        <a:spcBef>
                          <a:spcPct val="20000"/>
                        </a:spcBef>
                        <a:spcAft>
                          <a:spcPct val="0"/>
                        </a:spcAft>
                        <a:buFont typeface="Arial" charset="0"/>
                        <a:defRPr>
                          <a:solidFill>
                            <a:schemeClr val="bg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TW" altLang="en-US" sz="2800" b="1" u="none" strike="noStrike" cap="none" normalizeH="0" baseline="0" dirty="0" smtClean="0">
                          <a:ln>
                            <a:noFill/>
                          </a:ln>
                          <a:effectLst/>
                          <a:latin typeface="+mn-ea"/>
                          <a:ea typeface="+mn-ea"/>
                        </a:rPr>
                        <a:t>飲料</a:t>
                      </a:r>
                      <a:r>
                        <a:rPr kumimoji="0" lang="en-US" altLang="en-US" sz="2800" b="1" u="none" strike="noStrike" cap="none" normalizeH="0" baseline="0" dirty="0" smtClean="0">
                          <a:ln>
                            <a:noFill/>
                          </a:ln>
                          <a:effectLst/>
                          <a:latin typeface="+mn-ea"/>
                          <a:ea typeface="+mn-ea"/>
                        </a:rPr>
                        <a:t> A</a:t>
                      </a:r>
                      <a:endParaRPr kumimoji="0" lang="en-US" altLang="en-US" sz="2800" b="1" i="0" u="none" strike="noStrike" cap="none" normalizeH="0" baseline="0" dirty="0" smtClean="0">
                        <a:ln>
                          <a:noFill/>
                        </a:ln>
                        <a:solidFill>
                          <a:schemeClr val="tx1"/>
                        </a:solidFill>
                        <a:effectLst/>
                        <a:latin typeface="+mn-ea"/>
                        <a:ea typeface="+mn-ea"/>
                      </a:endParaRPr>
                    </a:p>
                  </a:txBody>
                  <a:tcPr marT="45716" marB="45716" anchor="ctr" horzOverflow="overflow"/>
                </a:tc>
                <a:tc>
                  <a:txBody>
                    <a:bodyPr/>
                    <a:lstStyle>
                      <a:lvl1pPr>
                        <a:spcBef>
                          <a:spcPct val="20000"/>
                        </a:spcBef>
                        <a:buFont typeface="Arial" charset="0"/>
                        <a:defRPr sz="2800">
                          <a:solidFill>
                            <a:schemeClr val="bg1"/>
                          </a:solidFill>
                          <a:latin typeface="Calibri" pitchFamily="34" charset="0"/>
                        </a:defRPr>
                      </a:lvl1pPr>
                      <a:lvl2pPr marL="742950" indent="-285750">
                        <a:spcBef>
                          <a:spcPct val="20000"/>
                        </a:spcBef>
                        <a:buFont typeface="Arial" charset="0"/>
                        <a:defRPr sz="2400">
                          <a:solidFill>
                            <a:schemeClr val="bg1"/>
                          </a:solidFill>
                          <a:latin typeface="Calibri" pitchFamily="34" charset="0"/>
                        </a:defRPr>
                      </a:lvl2pPr>
                      <a:lvl3pPr marL="1143000" indent="-228600">
                        <a:spcBef>
                          <a:spcPct val="20000"/>
                        </a:spcBef>
                        <a:buFont typeface="Arial" charset="0"/>
                        <a:defRPr sz="2000">
                          <a:solidFill>
                            <a:schemeClr val="bg1"/>
                          </a:solidFill>
                          <a:latin typeface="Calibri" pitchFamily="34" charset="0"/>
                        </a:defRPr>
                      </a:lvl3pPr>
                      <a:lvl4pPr marL="1600200" indent="-228600">
                        <a:spcBef>
                          <a:spcPct val="20000"/>
                        </a:spcBef>
                        <a:buFont typeface="Arial" charset="0"/>
                        <a:defRPr>
                          <a:solidFill>
                            <a:schemeClr val="bg1"/>
                          </a:solidFill>
                          <a:latin typeface="Calibri" pitchFamily="34" charset="0"/>
                        </a:defRPr>
                      </a:lvl4pPr>
                      <a:lvl5pPr marL="2057400" indent="-228600">
                        <a:spcBef>
                          <a:spcPct val="20000"/>
                        </a:spcBef>
                        <a:buFont typeface="Arial" charset="0"/>
                        <a:defRPr>
                          <a:solidFill>
                            <a:schemeClr val="bg1"/>
                          </a:solidFill>
                          <a:latin typeface="Calibri" pitchFamily="34" charset="0"/>
                        </a:defRPr>
                      </a:lvl5pPr>
                      <a:lvl6pPr marL="2514600" indent="-228600" eaLnBrk="0" fontAlgn="base" hangingPunct="0">
                        <a:spcBef>
                          <a:spcPct val="20000"/>
                        </a:spcBef>
                        <a:spcAft>
                          <a:spcPct val="0"/>
                        </a:spcAft>
                        <a:buFont typeface="Arial" charset="0"/>
                        <a:defRPr>
                          <a:solidFill>
                            <a:schemeClr val="bg1"/>
                          </a:solidFill>
                          <a:latin typeface="Calibri" pitchFamily="34" charset="0"/>
                        </a:defRPr>
                      </a:lvl6pPr>
                      <a:lvl7pPr marL="2971800" indent="-228600" eaLnBrk="0" fontAlgn="base" hangingPunct="0">
                        <a:spcBef>
                          <a:spcPct val="20000"/>
                        </a:spcBef>
                        <a:spcAft>
                          <a:spcPct val="0"/>
                        </a:spcAft>
                        <a:buFont typeface="Arial" charset="0"/>
                        <a:defRPr>
                          <a:solidFill>
                            <a:schemeClr val="bg1"/>
                          </a:solidFill>
                          <a:latin typeface="Calibri" pitchFamily="34" charset="0"/>
                        </a:defRPr>
                      </a:lvl7pPr>
                      <a:lvl8pPr marL="3429000" indent="-228600" eaLnBrk="0" fontAlgn="base" hangingPunct="0">
                        <a:spcBef>
                          <a:spcPct val="20000"/>
                        </a:spcBef>
                        <a:spcAft>
                          <a:spcPct val="0"/>
                        </a:spcAft>
                        <a:buFont typeface="Arial" charset="0"/>
                        <a:defRPr>
                          <a:solidFill>
                            <a:schemeClr val="bg1"/>
                          </a:solidFill>
                          <a:latin typeface="Calibri" pitchFamily="34" charset="0"/>
                        </a:defRPr>
                      </a:lvl8pPr>
                      <a:lvl9pPr marL="3886200" indent="-228600" eaLnBrk="0" fontAlgn="base" hangingPunct="0">
                        <a:spcBef>
                          <a:spcPct val="20000"/>
                        </a:spcBef>
                        <a:spcAft>
                          <a:spcPct val="0"/>
                        </a:spcAft>
                        <a:buFont typeface="Arial" charset="0"/>
                        <a:defRPr>
                          <a:solidFill>
                            <a:schemeClr val="bg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u="none" strike="noStrike" cap="none" normalizeH="0" baseline="0" dirty="0" smtClean="0">
                          <a:ln>
                            <a:noFill/>
                          </a:ln>
                          <a:effectLst/>
                          <a:latin typeface="+mn-ea"/>
                          <a:ea typeface="+mn-ea"/>
                        </a:rPr>
                        <a:t>1.1 </a:t>
                      </a:r>
                      <a:r>
                        <a:rPr kumimoji="0" lang="zh-TW" altLang="en-US" sz="2800" b="1" u="none" strike="noStrike" cap="none" normalizeH="0" baseline="0" dirty="0" smtClean="0">
                          <a:ln>
                            <a:noFill/>
                          </a:ln>
                          <a:effectLst/>
                          <a:latin typeface="+mn-ea"/>
                          <a:ea typeface="+mn-ea"/>
                        </a:rPr>
                        <a:t>克</a:t>
                      </a:r>
                      <a:endParaRPr kumimoji="0" lang="en-US" altLang="en-US" sz="2800" b="1" i="0" u="none" strike="noStrike" cap="none" normalizeH="0" baseline="0" dirty="0" smtClean="0">
                        <a:ln>
                          <a:noFill/>
                        </a:ln>
                        <a:solidFill>
                          <a:schemeClr val="tx1"/>
                        </a:solidFill>
                        <a:effectLst/>
                        <a:latin typeface="+mn-ea"/>
                        <a:ea typeface="+mn-ea"/>
                      </a:endParaRPr>
                    </a:p>
                  </a:txBody>
                  <a:tcPr marT="45716" marB="45716" anchor="ctr" horzOverflow="overflow"/>
                </a:tc>
              </a:tr>
              <a:tr h="904875">
                <a:tc>
                  <a:txBody>
                    <a:bodyPr/>
                    <a:lstStyle>
                      <a:lvl1pPr>
                        <a:spcBef>
                          <a:spcPct val="20000"/>
                        </a:spcBef>
                        <a:buFont typeface="Arial" charset="0"/>
                        <a:defRPr sz="2800">
                          <a:solidFill>
                            <a:schemeClr val="bg1"/>
                          </a:solidFill>
                          <a:latin typeface="Calibri" pitchFamily="34" charset="0"/>
                        </a:defRPr>
                      </a:lvl1pPr>
                      <a:lvl2pPr marL="742950" indent="-285750">
                        <a:spcBef>
                          <a:spcPct val="20000"/>
                        </a:spcBef>
                        <a:buFont typeface="Arial" charset="0"/>
                        <a:defRPr sz="2400">
                          <a:solidFill>
                            <a:schemeClr val="bg1"/>
                          </a:solidFill>
                          <a:latin typeface="Calibri" pitchFamily="34" charset="0"/>
                        </a:defRPr>
                      </a:lvl2pPr>
                      <a:lvl3pPr marL="1143000" indent="-228600">
                        <a:spcBef>
                          <a:spcPct val="20000"/>
                        </a:spcBef>
                        <a:buFont typeface="Arial" charset="0"/>
                        <a:defRPr sz="2000">
                          <a:solidFill>
                            <a:schemeClr val="bg1"/>
                          </a:solidFill>
                          <a:latin typeface="Calibri" pitchFamily="34" charset="0"/>
                        </a:defRPr>
                      </a:lvl3pPr>
                      <a:lvl4pPr marL="1600200" indent="-228600">
                        <a:spcBef>
                          <a:spcPct val="20000"/>
                        </a:spcBef>
                        <a:buFont typeface="Arial" charset="0"/>
                        <a:defRPr>
                          <a:solidFill>
                            <a:schemeClr val="bg1"/>
                          </a:solidFill>
                          <a:latin typeface="Calibri" pitchFamily="34" charset="0"/>
                        </a:defRPr>
                      </a:lvl4pPr>
                      <a:lvl5pPr marL="2057400" indent="-228600">
                        <a:spcBef>
                          <a:spcPct val="20000"/>
                        </a:spcBef>
                        <a:buFont typeface="Arial" charset="0"/>
                        <a:defRPr>
                          <a:solidFill>
                            <a:schemeClr val="bg1"/>
                          </a:solidFill>
                          <a:latin typeface="Calibri" pitchFamily="34" charset="0"/>
                        </a:defRPr>
                      </a:lvl5pPr>
                      <a:lvl6pPr marL="2514600" indent="-228600" eaLnBrk="0" fontAlgn="base" hangingPunct="0">
                        <a:spcBef>
                          <a:spcPct val="20000"/>
                        </a:spcBef>
                        <a:spcAft>
                          <a:spcPct val="0"/>
                        </a:spcAft>
                        <a:buFont typeface="Arial" charset="0"/>
                        <a:defRPr>
                          <a:solidFill>
                            <a:schemeClr val="bg1"/>
                          </a:solidFill>
                          <a:latin typeface="Calibri" pitchFamily="34" charset="0"/>
                        </a:defRPr>
                      </a:lvl6pPr>
                      <a:lvl7pPr marL="2971800" indent="-228600" eaLnBrk="0" fontAlgn="base" hangingPunct="0">
                        <a:spcBef>
                          <a:spcPct val="20000"/>
                        </a:spcBef>
                        <a:spcAft>
                          <a:spcPct val="0"/>
                        </a:spcAft>
                        <a:buFont typeface="Arial" charset="0"/>
                        <a:defRPr>
                          <a:solidFill>
                            <a:schemeClr val="bg1"/>
                          </a:solidFill>
                          <a:latin typeface="Calibri" pitchFamily="34" charset="0"/>
                        </a:defRPr>
                      </a:lvl7pPr>
                      <a:lvl8pPr marL="3429000" indent="-228600" eaLnBrk="0" fontAlgn="base" hangingPunct="0">
                        <a:spcBef>
                          <a:spcPct val="20000"/>
                        </a:spcBef>
                        <a:spcAft>
                          <a:spcPct val="0"/>
                        </a:spcAft>
                        <a:buFont typeface="Arial" charset="0"/>
                        <a:defRPr>
                          <a:solidFill>
                            <a:schemeClr val="bg1"/>
                          </a:solidFill>
                          <a:latin typeface="Calibri" pitchFamily="34" charset="0"/>
                        </a:defRPr>
                      </a:lvl8pPr>
                      <a:lvl9pPr marL="3886200" indent="-228600" eaLnBrk="0" fontAlgn="base" hangingPunct="0">
                        <a:spcBef>
                          <a:spcPct val="20000"/>
                        </a:spcBef>
                        <a:spcAft>
                          <a:spcPct val="0"/>
                        </a:spcAft>
                        <a:buFont typeface="Arial" charset="0"/>
                        <a:defRPr>
                          <a:solidFill>
                            <a:schemeClr val="bg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TW" altLang="en-US" sz="2800" b="1" u="none" strike="noStrike" cap="none" normalizeH="0" baseline="0" dirty="0" smtClean="0">
                          <a:ln>
                            <a:noFill/>
                          </a:ln>
                          <a:effectLst/>
                          <a:latin typeface="+mn-ea"/>
                          <a:ea typeface="+mn-ea"/>
                        </a:rPr>
                        <a:t>飲料</a:t>
                      </a:r>
                      <a:r>
                        <a:rPr kumimoji="0" lang="en-US" altLang="en-US" sz="2800" b="1" u="none" strike="noStrike" cap="none" normalizeH="0" baseline="0" dirty="0" smtClean="0">
                          <a:ln>
                            <a:noFill/>
                          </a:ln>
                          <a:effectLst/>
                          <a:latin typeface="+mn-ea"/>
                          <a:ea typeface="+mn-ea"/>
                        </a:rPr>
                        <a:t> B</a:t>
                      </a:r>
                      <a:endParaRPr kumimoji="0" lang="en-US" altLang="en-US" sz="2800" b="1" i="0" u="none" strike="noStrike" cap="none" normalizeH="0" baseline="0" dirty="0" smtClean="0">
                        <a:ln>
                          <a:noFill/>
                        </a:ln>
                        <a:solidFill>
                          <a:schemeClr val="tx1"/>
                        </a:solidFill>
                        <a:effectLst/>
                        <a:latin typeface="+mn-ea"/>
                        <a:ea typeface="+mn-ea"/>
                      </a:endParaRPr>
                    </a:p>
                  </a:txBody>
                  <a:tcPr marT="45716" marB="45716" anchor="ctr" horzOverflow="overflow"/>
                </a:tc>
                <a:tc>
                  <a:txBody>
                    <a:bodyPr/>
                    <a:lstStyle>
                      <a:lvl1pPr>
                        <a:spcBef>
                          <a:spcPct val="20000"/>
                        </a:spcBef>
                        <a:buFont typeface="Arial" charset="0"/>
                        <a:defRPr sz="2800">
                          <a:solidFill>
                            <a:schemeClr val="bg1"/>
                          </a:solidFill>
                          <a:latin typeface="Calibri" pitchFamily="34" charset="0"/>
                        </a:defRPr>
                      </a:lvl1pPr>
                      <a:lvl2pPr marL="742950" indent="-285750">
                        <a:spcBef>
                          <a:spcPct val="20000"/>
                        </a:spcBef>
                        <a:buFont typeface="Arial" charset="0"/>
                        <a:defRPr sz="2400">
                          <a:solidFill>
                            <a:schemeClr val="bg1"/>
                          </a:solidFill>
                          <a:latin typeface="Calibri" pitchFamily="34" charset="0"/>
                        </a:defRPr>
                      </a:lvl2pPr>
                      <a:lvl3pPr marL="1143000" indent="-228600">
                        <a:spcBef>
                          <a:spcPct val="20000"/>
                        </a:spcBef>
                        <a:buFont typeface="Arial" charset="0"/>
                        <a:defRPr sz="2000">
                          <a:solidFill>
                            <a:schemeClr val="bg1"/>
                          </a:solidFill>
                          <a:latin typeface="Calibri" pitchFamily="34" charset="0"/>
                        </a:defRPr>
                      </a:lvl3pPr>
                      <a:lvl4pPr marL="1600200" indent="-228600">
                        <a:spcBef>
                          <a:spcPct val="20000"/>
                        </a:spcBef>
                        <a:buFont typeface="Arial" charset="0"/>
                        <a:defRPr>
                          <a:solidFill>
                            <a:schemeClr val="bg1"/>
                          </a:solidFill>
                          <a:latin typeface="Calibri" pitchFamily="34" charset="0"/>
                        </a:defRPr>
                      </a:lvl4pPr>
                      <a:lvl5pPr marL="2057400" indent="-228600">
                        <a:spcBef>
                          <a:spcPct val="20000"/>
                        </a:spcBef>
                        <a:buFont typeface="Arial" charset="0"/>
                        <a:defRPr>
                          <a:solidFill>
                            <a:schemeClr val="bg1"/>
                          </a:solidFill>
                          <a:latin typeface="Calibri" pitchFamily="34" charset="0"/>
                        </a:defRPr>
                      </a:lvl5pPr>
                      <a:lvl6pPr marL="2514600" indent="-228600" eaLnBrk="0" fontAlgn="base" hangingPunct="0">
                        <a:spcBef>
                          <a:spcPct val="20000"/>
                        </a:spcBef>
                        <a:spcAft>
                          <a:spcPct val="0"/>
                        </a:spcAft>
                        <a:buFont typeface="Arial" charset="0"/>
                        <a:defRPr>
                          <a:solidFill>
                            <a:schemeClr val="bg1"/>
                          </a:solidFill>
                          <a:latin typeface="Calibri" pitchFamily="34" charset="0"/>
                        </a:defRPr>
                      </a:lvl6pPr>
                      <a:lvl7pPr marL="2971800" indent="-228600" eaLnBrk="0" fontAlgn="base" hangingPunct="0">
                        <a:spcBef>
                          <a:spcPct val="20000"/>
                        </a:spcBef>
                        <a:spcAft>
                          <a:spcPct val="0"/>
                        </a:spcAft>
                        <a:buFont typeface="Arial" charset="0"/>
                        <a:defRPr>
                          <a:solidFill>
                            <a:schemeClr val="bg1"/>
                          </a:solidFill>
                          <a:latin typeface="Calibri" pitchFamily="34" charset="0"/>
                        </a:defRPr>
                      </a:lvl7pPr>
                      <a:lvl8pPr marL="3429000" indent="-228600" eaLnBrk="0" fontAlgn="base" hangingPunct="0">
                        <a:spcBef>
                          <a:spcPct val="20000"/>
                        </a:spcBef>
                        <a:spcAft>
                          <a:spcPct val="0"/>
                        </a:spcAft>
                        <a:buFont typeface="Arial" charset="0"/>
                        <a:defRPr>
                          <a:solidFill>
                            <a:schemeClr val="bg1"/>
                          </a:solidFill>
                          <a:latin typeface="Calibri" pitchFamily="34" charset="0"/>
                        </a:defRPr>
                      </a:lvl8pPr>
                      <a:lvl9pPr marL="3886200" indent="-228600" eaLnBrk="0" fontAlgn="base" hangingPunct="0">
                        <a:spcBef>
                          <a:spcPct val="20000"/>
                        </a:spcBef>
                        <a:spcAft>
                          <a:spcPct val="0"/>
                        </a:spcAft>
                        <a:buFont typeface="Arial" charset="0"/>
                        <a:defRPr>
                          <a:solidFill>
                            <a:schemeClr val="bg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u="none" strike="noStrike" cap="none" normalizeH="0" baseline="0" dirty="0" smtClean="0">
                          <a:ln>
                            <a:noFill/>
                          </a:ln>
                          <a:effectLst/>
                          <a:latin typeface="+mn-ea"/>
                          <a:ea typeface="+mn-ea"/>
                        </a:rPr>
                        <a:t>2.5 </a:t>
                      </a:r>
                      <a:r>
                        <a:rPr kumimoji="0" lang="zh-TW" altLang="en-US" sz="2800" b="1" u="none" strike="noStrike" cap="none" normalizeH="0" baseline="0" dirty="0" smtClean="0">
                          <a:ln>
                            <a:noFill/>
                          </a:ln>
                          <a:effectLst/>
                          <a:latin typeface="+mn-ea"/>
                          <a:ea typeface="+mn-ea"/>
                        </a:rPr>
                        <a:t>克</a:t>
                      </a:r>
                      <a:endParaRPr kumimoji="0" lang="en-US" altLang="en-US" sz="2800" b="1" i="0" u="none" strike="noStrike" cap="none" normalizeH="0" baseline="0" dirty="0" smtClean="0">
                        <a:ln>
                          <a:noFill/>
                        </a:ln>
                        <a:solidFill>
                          <a:schemeClr val="tx1"/>
                        </a:solidFill>
                        <a:effectLst/>
                        <a:latin typeface="+mn-ea"/>
                        <a:ea typeface="+mn-ea"/>
                      </a:endParaRPr>
                    </a:p>
                  </a:txBody>
                  <a:tcPr marT="45716" marB="45716" anchor="ctr" horzOverflow="overflow"/>
                </a:tc>
              </a:tr>
              <a:tr h="600075">
                <a:tc>
                  <a:txBody>
                    <a:bodyPr/>
                    <a:lstStyle>
                      <a:lvl1pPr>
                        <a:spcBef>
                          <a:spcPct val="20000"/>
                        </a:spcBef>
                        <a:buFont typeface="Arial" charset="0"/>
                        <a:defRPr sz="2800">
                          <a:solidFill>
                            <a:schemeClr val="bg1"/>
                          </a:solidFill>
                          <a:latin typeface="Calibri" pitchFamily="34" charset="0"/>
                        </a:defRPr>
                      </a:lvl1pPr>
                      <a:lvl2pPr marL="742950" indent="-285750">
                        <a:spcBef>
                          <a:spcPct val="20000"/>
                        </a:spcBef>
                        <a:buFont typeface="Arial" charset="0"/>
                        <a:defRPr sz="2400">
                          <a:solidFill>
                            <a:schemeClr val="bg1"/>
                          </a:solidFill>
                          <a:latin typeface="Calibri" pitchFamily="34" charset="0"/>
                        </a:defRPr>
                      </a:lvl2pPr>
                      <a:lvl3pPr marL="1143000" indent="-228600">
                        <a:spcBef>
                          <a:spcPct val="20000"/>
                        </a:spcBef>
                        <a:buFont typeface="Arial" charset="0"/>
                        <a:defRPr sz="2000">
                          <a:solidFill>
                            <a:schemeClr val="bg1"/>
                          </a:solidFill>
                          <a:latin typeface="Calibri" pitchFamily="34" charset="0"/>
                        </a:defRPr>
                      </a:lvl3pPr>
                      <a:lvl4pPr marL="1600200" indent="-228600">
                        <a:spcBef>
                          <a:spcPct val="20000"/>
                        </a:spcBef>
                        <a:buFont typeface="Arial" charset="0"/>
                        <a:defRPr>
                          <a:solidFill>
                            <a:schemeClr val="bg1"/>
                          </a:solidFill>
                          <a:latin typeface="Calibri" pitchFamily="34" charset="0"/>
                        </a:defRPr>
                      </a:lvl4pPr>
                      <a:lvl5pPr marL="2057400" indent="-228600">
                        <a:spcBef>
                          <a:spcPct val="20000"/>
                        </a:spcBef>
                        <a:buFont typeface="Arial" charset="0"/>
                        <a:defRPr>
                          <a:solidFill>
                            <a:schemeClr val="bg1"/>
                          </a:solidFill>
                          <a:latin typeface="Calibri" pitchFamily="34" charset="0"/>
                        </a:defRPr>
                      </a:lvl5pPr>
                      <a:lvl6pPr marL="2514600" indent="-228600" eaLnBrk="0" fontAlgn="base" hangingPunct="0">
                        <a:spcBef>
                          <a:spcPct val="20000"/>
                        </a:spcBef>
                        <a:spcAft>
                          <a:spcPct val="0"/>
                        </a:spcAft>
                        <a:buFont typeface="Arial" charset="0"/>
                        <a:defRPr>
                          <a:solidFill>
                            <a:schemeClr val="bg1"/>
                          </a:solidFill>
                          <a:latin typeface="Calibri" pitchFamily="34" charset="0"/>
                        </a:defRPr>
                      </a:lvl6pPr>
                      <a:lvl7pPr marL="2971800" indent="-228600" eaLnBrk="0" fontAlgn="base" hangingPunct="0">
                        <a:spcBef>
                          <a:spcPct val="20000"/>
                        </a:spcBef>
                        <a:spcAft>
                          <a:spcPct val="0"/>
                        </a:spcAft>
                        <a:buFont typeface="Arial" charset="0"/>
                        <a:defRPr>
                          <a:solidFill>
                            <a:schemeClr val="bg1"/>
                          </a:solidFill>
                          <a:latin typeface="Calibri" pitchFamily="34" charset="0"/>
                        </a:defRPr>
                      </a:lvl7pPr>
                      <a:lvl8pPr marL="3429000" indent="-228600" eaLnBrk="0" fontAlgn="base" hangingPunct="0">
                        <a:spcBef>
                          <a:spcPct val="20000"/>
                        </a:spcBef>
                        <a:spcAft>
                          <a:spcPct val="0"/>
                        </a:spcAft>
                        <a:buFont typeface="Arial" charset="0"/>
                        <a:defRPr>
                          <a:solidFill>
                            <a:schemeClr val="bg1"/>
                          </a:solidFill>
                          <a:latin typeface="Calibri" pitchFamily="34" charset="0"/>
                        </a:defRPr>
                      </a:lvl8pPr>
                      <a:lvl9pPr marL="3886200" indent="-228600" eaLnBrk="0" fontAlgn="base" hangingPunct="0">
                        <a:spcBef>
                          <a:spcPct val="20000"/>
                        </a:spcBef>
                        <a:spcAft>
                          <a:spcPct val="0"/>
                        </a:spcAft>
                        <a:buFont typeface="Arial" charset="0"/>
                        <a:defRPr>
                          <a:solidFill>
                            <a:schemeClr val="bg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zh-TW" altLang="en-US" sz="2800" b="1" u="none" strike="noStrike" cap="none" normalizeH="0" baseline="0" dirty="0" smtClean="0">
                          <a:ln>
                            <a:noFill/>
                          </a:ln>
                          <a:effectLst/>
                          <a:latin typeface="+mn-ea"/>
                          <a:ea typeface="+mn-ea"/>
                        </a:rPr>
                        <a:t>水</a:t>
                      </a:r>
                      <a:endParaRPr kumimoji="0" lang="en-US" altLang="en-US" sz="2800" b="1" i="0" u="none" strike="noStrike" cap="none" normalizeH="0" baseline="0" dirty="0" smtClean="0">
                        <a:ln>
                          <a:noFill/>
                        </a:ln>
                        <a:solidFill>
                          <a:schemeClr val="tx1"/>
                        </a:solidFill>
                        <a:effectLst/>
                        <a:latin typeface="+mn-ea"/>
                        <a:ea typeface="+mn-ea"/>
                      </a:endParaRPr>
                    </a:p>
                  </a:txBody>
                  <a:tcPr marT="45716" marB="45716" anchor="ctr" horzOverflow="overflow"/>
                </a:tc>
                <a:tc>
                  <a:txBody>
                    <a:bodyPr/>
                    <a:lstStyle>
                      <a:lvl1pPr>
                        <a:spcBef>
                          <a:spcPct val="20000"/>
                        </a:spcBef>
                        <a:buFont typeface="Arial" charset="0"/>
                        <a:defRPr sz="2800">
                          <a:solidFill>
                            <a:schemeClr val="bg1"/>
                          </a:solidFill>
                          <a:latin typeface="Calibri" pitchFamily="34" charset="0"/>
                        </a:defRPr>
                      </a:lvl1pPr>
                      <a:lvl2pPr marL="742950" indent="-285750">
                        <a:spcBef>
                          <a:spcPct val="20000"/>
                        </a:spcBef>
                        <a:buFont typeface="Arial" charset="0"/>
                        <a:defRPr sz="2400">
                          <a:solidFill>
                            <a:schemeClr val="bg1"/>
                          </a:solidFill>
                          <a:latin typeface="Calibri" pitchFamily="34" charset="0"/>
                        </a:defRPr>
                      </a:lvl2pPr>
                      <a:lvl3pPr marL="1143000" indent="-228600">
                        <a:spcBef>
                          <a:spcPct val="20000"/>
                        </a:spcBef>
                        <a:buFont typeface="Arial" charset="0"/>
                        <a:defRPr sz="2000">
                          <a:solidFill>
                            <a:schemeClr val="bg1"/>
                          </a:solidFill>
                          <a:latin typeface="Calibri" pitchFamily="34" charset="0"/>
                        </a:defRPr>
                      </a:lvl3pPr>
                      <a:lvl4pPr marL="1600200" indent="-228600">
                        <a:spcBef>
                          <a:spcPct val="20000"/>
                        </a:spcBef>
                        <a:buFont typeface="Arial" charset="0"/>
                        <a:defRPr>
                          <a:solidFill>
                            <a:schemeClr val="bg1"/>
                          </a:solidFill>
                          <a:latin typeface="Calibri" pitchFamily="34" charset="0"/>
                        </a:defRPr>
                      </a:lvl4pPr>
                      <a:lvl5pPr marL="2057400" indent="-228600">
                        <a:spcBef>
                          <a:spcPct val="20000"/>
                        </a:spcBef>
                        <a:buFont typeface="Arial" charset="0"/>
                        <a:defRPr>
                          <a:solidFill>
                            <a:schemeClr val="bg1"/>
                          </a:solidFill>
                          <a:latin typeface="Calibri" pitchFamily="34" charset="0"/>
                        </a:defRPr>
                      </a:lvl5pPr>
                      <a:lvl6pPr marL="2514600" indent="-228600" eaLnBrk="0" fontAlgn="base" hangingPunct="0">
                        <a:spcBef>
                          <a:spcPct val="20000"/>
                        </a:spcBef>
                        <a:spcAft>
                          <a:spcPct val="0"/>
                        </a:spcAft>
                        <a:buFont typeface="Arial" charset="0"/>
                        <a:defRPr>
                          <a:solidFill>
                            <a:schemeClr val="bg1"/>
                          </a:solidFill>
                          <a:latin typeface="Calibri" pitchFamily="34" charset="0"/>
                        </a:defRPr>
                      </a:lvl6pPr>
                      <a:lvl7pPr marL="2971800" indent="-228600" eaLnBrk="0" fontAlgn="base" hangingPunct="0">
                        <a:spcBef>
                          <a:spcPct val="20000"/>
                        </a:spcBef>
                        <a:spcAft>
                          <a:spcPct val="0"/>
                        </a:spcAft>
                        <a:buFont typeface="Arial" charset="0"/>
                        <a:defRPr>
                          <a:solidFill>
                            <a:schemeClr val="bg1"/>
                          </a:solidFill>
                          <a:latin typeface="Calibri" pitchFamily="34" charset="0"/>
                        </a:defRPr>
                      </a:lvl7pPr>
                      <a:lvl8pPr marL="3429000" indent="-228600" eaLnBrk="0" fontAlgn="base" hangingPunct="0">
                        <a:spcBef>
                          <a:spcPct val="20000"/>
                        </a:spcBef>
                        <a:spcAft>
                          <a:spcPct val="0"/>
                        </a:spcAft>
                        <a:buFont typeface="Arial" charset="0"/>
                        <a:defRPr>
                          <a:solidFill>
                            <a:schemeClr val="bg1"/>
                          </a:solidFill>
                          <a:latin typeface="Calibri" pitchFamily="34" charset="0"/>
                        </a:defRPr>
                      </a:lvl8pPr>
                      <a:lvl9pPr marL="3886200" indent="-228600" eaLnBrk="0" fontAlgn="base" hangingPunct="0">
                        <a:spcBef>
                          <a:spcPct val="20000"/>
                        </a:spcBef>
                        <a:spcAft>
                          <a:spcPct val="0"/>
                        </a:spcAft>
                        <a:buFont typeface="Arial" charset="0"/>
                        <a:defRPr>
                          <a:solidFill>
                            <a:schemeClr val="bg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800" b="1" u="none" strike="noStrike" cap="none" normalizeH="0" baseline="0" dirty="0" smtClean="0">
                          <a:ln>
                            <a:noFill/>
                          </a:ln>
                          <a:effectLst/>
                          <a:latin typeface="+mn-ea"/>
                          <a:ea typeface="+mn-ea"/>
                        </a:rPr>
                        <a:t>0 </a:t>
                      </a:r>
                      <a:r>
                        <a:rPr kumimoji="0" lang="zh-TW" altLang="en-US" sz="2800" b="1" u="none" strike="noStrike" cap="none" normalizeH="0" baseline="0" dirty="0" smtClean="0">
                          <a:ln>
                            <a:noFill/>
                          </a:ln>
                          <a:effectLst/>
                          <a:latin typeface="+mn-ea"/>
                          <a:ea typeface="+mn-ea"/>
                        </a:rPr>
                        <a:t>克</a:t>
                      </a:r>
                      <a:endParaRPr kumimoji="0" lang="en-US" altLang="en-US" sz="2800" b="1" i="0" u="none" strike="noStrike" cap="none" normalizeH="0" baseline="0" dirty="0" smtClean="0">
                        <a:ln>
                          <a:noFill/>
                        </a:ln>
                        <a:solidFill>
                          <a:schemeClr val="tx1"/>
                        </a:solidFill>
                        <a:effectLst/>
                        <a:latin typeface="+mn-ea"/>
                        <a:ea typeface="+mn-ea"/>
                      </a:endParaRPr>
                    </a:p>
                  </a:txBody>
                  <a:tcPr marT="45716" marB="45716" anchor="ctr" horzOverflow="overflow"/>
                </a:tc>
              </a:tr>
            </a:tbl>
          </a:graphicData>
        </a:graphic>
      </p:graphicFrame>
      <p:sp>
        <p:nvSpPr>
          <p:cNvPr id="16408" name="Text Box 39"/>
          <p:cNvSpPr txBox="1">
            <a:spLocks noChangeArrowheads="1"/>
          </p:cNvSpPr>
          <p:nvPr/>
        </p:nvSpPr>
        <p:spPr bwMode="auto">
          <a:xfrm>
            <a:off x="4572000" y="5943600"/>
            <a:ext cx="4114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50000"/>
              </a:spcBef>
              <a:buClrTx/>
              <a:buSzTx/>
              <a:buFontTx/>
              <a:buNone/>
              <a:defRPr/>
            </a:pPr>
            <a:r>
              <a:rPr lang="en-US" altLang="en-US" sz="1800" b="1" i="1" dirty="0" smtClean="0">
                <a:effectLst>
                  <a:outerShdw blurRad="38100" dist="38100" dir="2700000" algn="tl">
                    <a:srgbClr val="000000">
                      <a:alpha val="43137"/>
                    </a:srgbClr>
                  </a:outerShdw>
                </a:effectLst>
                <a:latin typeface="Calibri" panose="020F0502020204030204" pitchFamily="34" charset="0"/>
              </a:rPr>
              <a:t>Source: Coyle, </a:t>
            </a:r>
            <a:r>
              <a:rPr lang="en-US" altLang="en-US" sz="1800" b="1" i="1" dirty="0" err="1" smtClean="0">
                <a:effectLst>
                  <a:outerShdw blurRad="38100" dist="38100" dir="2700000" algn="tl">
                    <a:srgbClr val="000000">
                      <a:alpha val="43137"/>
                    </a:srgbClr>
                  </a:outerShdw>
                </a:effectLst>
                <a:latin typeface="Calibri" panose="020F0502020204030204" pitchFamily="34" charset="0"/>
              </a:rPr>
              <a:t>E.F</a:t>
            </a:r>
            <a:r>
              <a:rPr lang="en-US" altLang="en-US" sz="1800" b="1" i="1" dirty="0" smtClean="0">
                <a:effectLst>
                  <a:outerShdw blurRad="38100" dist="38100" dir="2700000" algn="tl">
                    <a:srgbClr val="000000">
                      <a:alpha val="43137"/>
                    </a:srgbClr>
                  </a:outerShdw>
                </a:effectLst>
                <a:latin typeface="Calibri" panose="020F0502020204030204" pitchFamily="34" charset="0"/>
              </a:rPr>
              <a:t>. et al. Am. J. Physiol. 1999 Vol 276 No 4 pp R997-1002</a:t>
            </a:r>
          </a:p>
        </p:txBody>
      </p:sp>
    </p:spTree>
    <p:extLst>
      <p:ext uri="{BB962C8B-B14F-4D97-AF65-F5344CB8AC3E}">
        <p14:creationId xmlns:p14="http://schemas.microsoft.com/office/powerpoint/2010/main" val="269144828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822" name="Rectangle 238"/>
          <p:cNvSpPr>
            <a:spLocks noGrp="1" noRot="1" noChangeArrowheads="1"/>
          </p:cNvSpPr>
          <p:nvPr>
            <p:ph type="title"/>
          </p:nvPr>
        </p:nvSpPr>
        <p:spPr>
          <a:xfrm>
            <a:off x="457200" y="-152400"/>
            <a:ext cx="8229600" cy="1143000"/>
          </a:xfrm>
        </p:spPr>
        <p:txBody>
          <a:bodyPr/>
          <a:lstStyle/>
          <a:p>
            <a:pPr eaLnBrk="1" hangingPunct="1">
              <a:defRPr/>
            </a:pPr>
            <a:r>
              <a:rPr lang="zh-TW" altLang="en-US" sz="4400" b="1" dirty="0">
                <a:solidFill>
                  <a:srgbClr val="FFFF00"/>
                </a:solidFill>
                <a:latin typeface="微軟正黑體" panose="020B0604030504040204" pitchFamily="34" charset="-120"/>
                <a:ea typeface="微軟正黑體" panose="020B0604030504040204" pitchFamily="34" charset="-120"/>
                <a:cs typeface="Times New Roman" panose="02020603050405020304" pitchFamily="18" charset="0"/>
              </a:rPr>
              <a:t>每個成分都有多重的功能</a:t>
            </a:r>
            <a:endParaRPr lang="en-US" altLang="en-US" sz="4400" b="1" dirty="0">
              <a:solidFill>
                <a:srgbClr val="FFFF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4" name="Group 237"/>
          <p:cNvGraphicFramePr>
            <a:graphicFrameLocks/>
          </p:cNvGraphicFramePr>
          <p:nvPr>
            <p:extLst>
              <p:ext uri="{D42A27DB-BD31-4B8C-83A1-F6EECF244321}">
                <p14:modId xmlns:p14="http://schemas.microsoft.com/office/powerpoint/2010/main" val="1557345659"/>
              </p:ext>
            </p:extLst>
          </p:nvPr>
        </p:nvGraphicFramePr>
        <p:xfrm>
          <a:off x="685800" y="1295400"/>
          <a:ext cx="7852092" cy="4961265"/>
        </p:xfrm>
        <a:graphic>
          <a:graphicData uri="http://schemas.openxmlformats.org/drawingml/2006/table">
            <a:tbl>
              <a:tblPr>
                <a:tableStyleId>{D113A9D2-9D6B-4929-AA2D-F23B5EE8CBE7}</a:tableStyleId>
              </a:tblPr>
              <a:tblGrid>
                <a:gridCol w="1605280">
                  <a:extLst>
                    <a:ext uri="{9D8B030D-6E8A-4147-A177-3AD203B41FA5}">
                      <a16:colId xmlns="" xmlns:a16="http://schemas.microsoft.com/office/drawing/2014/main" val="20000"/>
                    </a:ext>
                  </a:extLst>
                </a:gridCol>
                <a:gridCol w="2041525">
                  <a:extLst>
                    <a:ext uri="{9D8B030D-6E8A-4147-A177-3AD203B41FA5}">
                      <a16:colId xmlns="" xmlns:a16="http://schemas.microsoft.com/office/drawing/2014/main" val="20001"/>
                    </a:ext>
                  </a:extLst>
                </a:gridCol>
                <a:gridCol w="2043112">
                  <a:extLst>
                    <a:ext uri="{9D8B030D-6E8A-4147-A177-3AD203B41FA5}">
                      <a16:colId xmlns="" xmlns:a16="http://schemas.microsoft.com/office/drawing/2014/main" val="20002"/>
                    </a:ext>
                  </a:extLst>
                </a:gridCol>
                <a:gridCol w="2162175">
                  <a:extLst>
                    <a:ext uri="{9D8B030D-6E8A-4147-A177-3AD203B41FA5}">
                      <a16:colId xmlns="" xmlns:a16="http://schemas.microsoft.com/office/drawing/2014/main" val="20003"/>
                    </a:ext>
                  </a:extLst>
                </a:gridCol>
              </a:tblGrid>
              <a:tr h="518094">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effectLst/>
                        </a:rPr>
                        <a:t>成分</a:t>
                      </a:r>
                      <a:endParaRPr kumimoji="0" lang="en-US" altLang="zh-TW" sz="2800" b="1"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effectLst/>
                        </a:rPr>
                        <a:t>主要功能</a:t>
                      </a:r>
                      <a:endParaRPr kumimoji="0" lang="en-US" altLang="zh-TW" sz="2800" b="1" i="0" u="none" strike="noStrike" cap="none" normalizeH="0" baseline="0" dirty="0">
                        <a:ln>
                          <a:noFill/>
                        </a:ln>
                        <a:solidFill>
                          <a:srgbClr val="FF9900"/>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effectLst/>
                        </a:rPr>
                        <a:t>第二功能</a:t>
                      </a:r>
                      <a:endParaRPr kumimoji="0" lang="en-US" altLang="zh-TW" sz="2800" b="1" i="0" u="none" strike="noStrike" cap="none" normalizeH="0" baseline="0" dirty="0">
                        <a:ln>
                          <a:noFill/>
                        </a:ln>
                        <a:solidFill>
                          <a:srgbClr val="FF9900"/>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effectLst/>
                        </a:rPr>
                        <a:t>第三功能</a:t>
                      </a:r>
                      <a:endParaRPr kumimoji="0" lang="en-US" altLang="zh-TW" sz="2800" b="1" i="0" u="none" strike="noStrike" cap="none" normalizeH="0" baseline="0" dirty="0">
                        <a:ln>
                          <a:noFill/>
                        </a:ln>
                        <a:solidFill>
                          <a:srgbClr val="FF9900"/>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617459">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effectLst/>
                        </a:rPr>
                        <a:t>果糖</a:t>
                      </a:r>
                      <a:endParaRPr kumimoji="0" lang="en-US" altLang="zh-TW" sz="2800" b="1"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控制胃排空</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滲透壓</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甜味劑</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617459">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effectLst/>
                        </a:rPr>
                        <a:t>葡萄糖</a:t>
                      </a:r>
                      <a:endParaRPr kumimoji="0" lang="en-US" altLang="zh-TW" sz="2800" b="1"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控制胃排空</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滲透壓</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甜味劑</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r h="518094">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effectLst/>
                        </a:rPr>
                        <a:t>檸檬酸</a:t>
                      </a:r>
                      <a:endParaRPr kumimoji="0" lang="en-US" altLang="zh-TW" sz="2800" b="1"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緩衝</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口味</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發泡</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3"/>
                  </a:ext>
                </a:extLst>
              </a:tr>
              <a:tr h="518094">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zh-TW" altLang="en-US" sz="2800" b="1" u="none" strike="noStrike" cap="none" normalizeH="0" baseline="0" dirty="0">
                          <a:ln>
                            <a:noFill/>
                          </a:ln>
                          <a:effectLst/>
                        </a:rPr>
                        <a:t>蘋果酸</a:t>
                      </a:r>
                      <a:endParaRPr kumimoji="0" lang="en-US" altLang="zh-TW" sz="2800" b="1"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緩衝</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口味</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發泡</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4"/>
                  </a:ext>
                </a:extLst>
              </a:tr>
              <a:tr h="518094">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effectLst/>
                        </a:rPr>
                        <a:t>二氧化矽</a:t>
                      </a:r>
                      <a:endParaRPr kumimoji="0" lang="en-US" altLang="zh-TW" sz="2800" b="1"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lang="zh-TW" altLang="en-US" sz="2800" b="1" dirty="0">
                          <a:solidFill>
                            <a:schemeClr val="bg1"/>
                          </a:solidFill>
                        </a:rPr>
                        <a:t>乾燥</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防結塊劑</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2800" b="1" u="none" strike="noStrike" cap="none" normalizeH="0" baseline="0" dirty="0">
                          <a:ln>
                            <a:noFill/>
                          </a:ln>
                          <a:solidFill>
                            <a:schemeClr val="bg1"/>
                          </a:solidFill>
                          <a:effectLst/>
                        </a:rPr>
                        <a:t> </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5"/>
                  </a:ext>
                </a:extLst>
              </a:tr>
              <a:tr h="518094">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zh-TW" altLang="en-US" sz="2800" b="1" u="none" strike="noStrike" cap="none" normalizeH="0" baseline="0" dirty="0">
                          <a:ln>
                            <a:noFill/>
                          </a:ln>
                          <a:effectLst/>
                        </a:rPr>
                        <a:t>麥芽糊精</a:t>
                      </a:r>
                      <a:endParaRPr kumimoji="0" lang="en-US" altLang="zh-TW" sz="2800" b="1"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控制濕度</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zh-TW" altLang="en-US" sz="2800" b="1" u="none" strike="noStrike" cap="none" normalizeH="0" baseline="0" dirty="0">
                          <a:ln>
                            <a:noFill/>
                          </a:ln>
                          <a:solidFill>
                            <a:schemeClr val="bg1"/>
                          </a:solidFill>
                          <a:effectLst/>
                        </a:rPr>
                        <a:t>滲透壓</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口感</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6"/>
                  </a:ext>
                </a:extLst>
              </a:tr>
              <a:tr h="617459">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effectLst/>
                        </a:rPr>
                        <a:t>碳酸氫鉀</a:t>
                      </a:r>
                      <a:endParaRPr kumimoji="0" lang="en-US" altLang="zh-TW" sz="2800" b="1"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緩衝</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solidFill>
                            <a:schemeClr val="bg1"/>
                          </a:solidFill>
                          <a:effectLst/>
                        </a:rPr>
                        <a:t>發泡</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2800" b="1" u="none" strike="noStrike" cap="none" normalizeH="0" baseline="0" dirty="0">
                          <a:ln>
                            <a:noFill/>
                          </a:ln>
                          <a:solidFill>
                            <a:schemeClr val="bg1"/>
                          </a:solidFill>
                          <a:effectLst/>
                        </a:rPr>
                        <a:t> </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7"/>
                  </a:ext>
                </a:extLst>
              </a:tr>
              <a:tr h="518094">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TW" altLang="en-US" sz="2800" b="1" u="none" strike="noStrike" cap="none" normalizeH="0" baseline="0" dirty="0">
                          <a:ln>
                            <a:noFill/>
                          </a:ln>
                          <a:effectLst/>
                        </a:rPr>
                        <a:t>硫酸鈣</a:t>
                      </a:r>
                      <a:endParaRPr kumimoji="0" lang="en-US" altLang="zh-TW" sz="2800" b="1"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lang="zh-TW" altLang="en-US" sz="2800" b="1" dirty="0">
                          <a:solidFill>
                            <a:schemeClr val="bg1"/>
                          </a:solidFill>
                        </a:rPr>
                        <a:t>乾燥</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zh-TW" altLang="en-US" sz="2800" b="1" u="none" strike="noStrike" cap="none" normalizeH="0" baseline="0" dirty="0">
                          <a:ln>
                            <a:noFill/>
                          </a:ln>
                          <a:solidFill>
                            <a:schemeClr val="bg1"/>
                          </a:solidFill>
                          <a:effectLst/>
                        </a:rPr>
                        <a:t>防結塊劑</a:t>
                      </a:r>
                      <a:r>
                        <a:rPr kumimoji="0" lang="en-US" altLang="zh-TW" sz="2800" b="1" u="none" strike="noStrike" cap="none" normalizeH="0" baseline="0" dirty="0">
                          <a:ln>
                            <a:noFill/>
                          </a:ln>
                          <a:solidFill>
                            <a:schemeClr val="bg1"/>
                          </a:solidFill>
                          <a:effectLst/>
                        </a:rPr>
                        <a:t> </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TW" sz="2800" b="1" u="none" strike="noStrike" cap="none" normalizeH="0" baseline="0" dirty="0">
                          <a:ln>
                            <a:noFill/>
                          </a:ln>
                          <a:solidFill>
                            <a:schemeClr val="bg1"/>
                          </a:solidFill>
                          <a:effectLst/>
                        </a:rPr>
                        <a:t> </a:t>
                      </a:r>
                      <a:endParaRPr kumimoji="0" lang="en-US" altLang="zh-TW" sz="28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Arial" charset="0"/>
                      </a:endParaRPr>
                    </a:p>
                  </a:txBody>
                  <a:tcPr marT="45714" marB="45714"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710151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a:xfrm>
            <a:off x="448330" y="-304800"/>
            <a:ext cx="8229600" cy="1143000"/>
          </a:xfrm>
        </p:spPr>
        <p:txBody>
          <a:bodyPr/>
          <a:lstStyle/>
          <a:p>
            <a:pPr>
              <a:defRPr/>
            </a:pPr>
            <a:r>
              <a:rPr lang="zh-TW" altLang="en-US" b="1" dirty="0">
                <a:solidFill>
                  <a:srgbClr val="FFFF00"/>
                </a:solidFill>
                <a:latin typeface="微軟正黑體" panose="020B0604030504040204" pitchFamily="34" charset="-120"/>
                <a:ea typeface="微軟正黑體" panose="020B0604030504040204" pitchFamily="34" charset="-120"/>
                <a:cs typeface="Times New Roman" pitchFamily="18" charset="0"/>
              </a:rPr>
              <a:t>多快才算得上快？</a:t>
            </a:r>
            <a:endParaRPr lang="en-US" b="1" dirty="0">
              <a:solidFill>
                <a:srgbClr val="FFFF00"/>
              </a:solidFill>
              <a:latin typeface="微軟正黑體" panose="020B0604030504040204" pitchFamily="34" charset="-120"/>
              <a:ea typeface="微軟正黑體" panose="020B0604030504040204" pitchFamily="34" charset="-120"/>
              <a:cs typeface="Times New Roman" pitchFamily="18" charset="0"/>
            </a:endParaRPr>
          </a:p>
        </p:txBody>
      </p:sp>
      <p:sp>
        <p:nvSpPr>
          <p:cNvPr id="343044" name="Text Box 5"/>
          <p:cNvSpPr txBox="1">
            <a:spLocks noChangeArrowheads="1"/>
          </p:cNvSpPr>
          <p:nvPr/>
        </p:nvSpPr>
        <p:spPr bwMode="auto">
          <a:xfrm>
            <a:off x="1425575" y="838200"/>
            <a:ext cx="6575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Font typeface="Tahoma" panose="020B0604030504040204" pitchFamily="34" charset="0"/>
              <a:buChar char="–"/>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120000"/>
              <a:buChar char="•"/>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Font typeface="Tahoma" panose="020B0604030504040204" pitchFamily="34" charset="0"/>
              <a:buChar char="–"/>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50000"/>
              </a:spcBef>
              <a:buClrTx/>
              <a:buSzTx/>
              <a:buFontTx/>
              <a:buNone/>
            </a:pPr>
            <a:r>
              <a:rPr kumimoji="0" lang="zh-TW" altLang="en-US" sz="3600" b="1" dirty="0">
                <a:solidFill>
                  <a:srgbClr val="FFFF00"/>
                </a:solidFill>
                <a:latin typeface="微軟正黑體" panose="020B0604030504040204" pitchFamily="34" charset="-120"/>
                <a:ea typeface="微軟正黑體" panose="020B0604030504040204" pitchFamily="34" charset="-120"/>
                <a:cs typeface="Times New Roman" panose="02020603050405020304" pitchFamily="18" charset="0"/>
              </a:rPr>
              <a:t>藥錠在離開胃時只有部分溶解</a:t>
            </a:r>
            <a:endParaRPr kumimoji="0" lang="en-US" altLang="zh-TW" b="1" dirty="0">
              <a:solidFill>
                <a:srgbClr val="FFFF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3046" name="Text Box 10"/>
          <p:cNvSpPr txBox="1">
            <a:spLocks noChangeArrowheads="1"/>
          </p:cNvSpPr>
          <p:nvPr/>
        </p:nvSpPr>
        <p:spPr bwMode="auto">
          <a:xfrm>
            <a:off x="2438400" y="6096000"/>
            <a:ext cx="601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Font typeface="Tahoma" panose="020B0604030504040204" pitchFamily="34" charset="0"/>
              <a:buChar char="–"/>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120000"/>
              <a:buChar char="•"/>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Font typeface="Tahoma" panose="020B0604030504040204" pitchFamily="34" charset="0"/>
              <a:buChar char="–"/>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50000"/>
              </a:spcBef>
              <a:buClrTx/>
              <a:buSzTx/>
              <a:buFontTx/>
              <a:buNone/>
            </a:pPr>
            <a:r>
              <a:rPr kumimoji="0" lang="en-US" altLang="zh-TW" sz="1800" i="1" dirty="0">
                <a:solidFill>
                  <a:srgbClr val="FFFFFF"/>
                </a:solidFill>
                <a:latin typeface="+mn-ea"/>
                <a:ea typeface="+mn-ea"/>
                <a:cs typeface="Times New Roman" panose="02020603050405020304" pitchFamily="18" charset="0"/>
              </a:rPr>
              <a:t>M.R. </a:t>
            </a:r>
            <a:r>
              <a:rPr kumimoji="0" lang="en-US" altLang="zh-TW" sz="1800" i="1" dirty="0" err="1">
                <a:solidFill>
                  <a:srgbClr val="FFFFFF"/>
                </a:solidFill>
                <a:latin typeface="+mn-ea"/>
                <a:ea typeface="+mn-ea"/>
                <a:cs typeface="Times New Roman" panose="02020603050405020304" pitchFamily="18" charset="0"/>
              </a:rPr>
              <a:t>Cesarone</a:t>
            </a:r>
            <a:r>
              <a:rPr kumimoji="0" lang="en-US" altLang="zh-TW" sz="1800" i="1" dirty="0">
                <a:solidFill>
                  <a:srgbClr val="FFFFFF"/>
                </a:solidFill>
                <a:latin typeface="+mn-ea"/>
                <a:ea typeface="+mn-ea"/>
                <a:cs typeface="Times New Roman" panose="02020603050405020304" pitchFamily="18" charset="0"/>
              </a:rPr>
              <a:t>, et al. </a:t>
            </a:r>
            <a:r>
              <a:rPr kumimoji="0" lang="en-US" altLang="zh-TW" sz="1800" i="1" dirty="0" err="1">
                <a:solidFill>
                  <a:srgbClr val="FFFFFF"/>
                </a:solidFill>
                <a:latin typeface="+mn-ea"/>
                <a:ea typeface="+mn-ea"/>
                <a:cs typeface="Times New Roman" panose="02020603050405020304" pitchFamily="18" charset="0"/>
              </a:rPr>
              <a:t>Phytother</a:t>
            </a:r>
            <a:r>
              <a:rPr kumimoji="0" lang="en-US" altLang="zh-TW" sz="1800" i="1" dirty="0">
                <a:solidFill>
                  <a:srgbClr val="FFFFFF"/>
                </a:solidFill>
                <a:latin typeface="+mn-ea"/>
                <a:ea typeface="+mn-ea"/>
                <a:cs typeface="Times New Roman" panose="02020603050405020304" pitchFamily="18" charset="0"/>
              </a:rPr>
              <a:t>. Res. 2009</a:t>
            </a:r>
          </a:p>
        </p:txBody>
      </p:sp>
      <p:grpSp>
        <p:nvGrpSpPr>
          <p:cNvPr id="2" name="群組 1"/>
          <p:cNvGrpSpPr/>
          <p:nvPr/>
        </p:nvGrpSpPr>
        <p:grpSpPr>
          <a:xfrm>
            <a:off x="517852" y="1219200"/>
            <a:ext cx="8390870" cy="4744022"/>
            <a:chOff x="448330" y="1295400"/>
            <a:chExt cx="8390870" cy="4744022"/>
          </a:xfrm>
        </p:grpSpPr>
        <p:pic>
          <p:nvPicPr>
            <p:cNvPr id="97282" name="Picture 2"/>
            <p:cNvPicPr>
              <a:picLocks noChangeAspect="1" noChangeArrowheads="1"/>
            </p:cNvPicPr>
            <p:nvPr/>
          </p:nvPicPr>
          <p:blipFill>
            <a:blip r:embed="rId3"/>
            <a:srcRect/>
            <a:stretch>
              <a:fillRect/>
            </a:stretch>
          </p:blipFill>
          <p:spPr bwMode="auto">
            <a:xfrm>
              <a:off x="971550" y="1295400"/>
              <a:ext cx="6819900" cy="45259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文字方塊 6"/>
            <p:cNvSpPr txBox="1"/>
            <p:nvPr/>
          </p:nvSpPr>
          <p:spPr>
            <a:xfrm>
              <a:off x="448330" y="1905000"/>
              <a:ext cx="1046440" cy="4134422"/>
            </a:xfrm>
            <a:prstGeom prst="rect">
              <a:avLst/>
            </a:prstGeom>
            <a:solidFill>
              <a:schemeClr val="bg1"/>
            </a:solidFill>
          </p:spPr>
          <p:txBody>
            <a:bodyPr vert="eaVert" wrap="square" anchor="b" anchorCtr="0">
              <a:spAutoFit/>
            </a:bodyPr>
            <a:lstStyle/>
            <a:p>
              <a:pPr eaLnBrk="1" hangingPunct="1">
                <a:defRPr/>
              </a:pPr>
              <a:r>
                <a:rPr lang="zh-TW" altLang="en-US" sz="2800" b="1" dirty="0">
                  <a:solidFill>
                    <a:srgbClr val="FFFFFF"/>
                  </a:solidFill>
                  <a:latin typeface="微軟正黑體" panose="020B0604030504040204" pitchFamily="34" charset="-120"/>
                  <a:ea typeface="微軟正黑體" panose="020B0604030504040204" pitchFamily="34" charset="-120"/>
                  <a:cs typeface="Times New Roman" pitchFamily="18" charset="0"/>
                </a:rPr>
                <a:t>與基線比較，血漿中自由基減少率 </a:t>
              </a:r>
              <a:r>
                <a:rPr lang="en-US" altLang="zh-TW" sz="2800" b="1" dirty="0">
                  <a:solidFill>
                    <a:srgbClr val="FFFFFF"/>
                  </a:solidFill>
                  <a:latin typeface="微軟正黑體" panose="020B0604030504040204" pitchFamily="34" charset="-120"/>
                  <a:ea typeface="微軟正黑體" panose="020B0604030504040204" pitchFamily="34" charset="-120"/>
                  <a:cs typeface="Times New Roman" pitchFamily="18" charset="0"/>
                </a:rPr>
                <a:t>[</a:t>
              </a:r>
              <a:r>
                <a:rPr lang="zh-TW" altLang="en-US" sz="2800" b="1" dirty="0">
                  <a:solidFill>
                    <a:srgbClr val="FFFFFF"/>
                  </a:solidFill>
                  <a:latin typeface="微軟正黑體" panose="020B0604030504040204" pitchFamily="34" charset="-120"/>
                  <a:ea typeface="微軟正黑體" panose="020B0604030504040204" pitchFamily="34" charset="-120"/>
                  <a:cs typeface="Times New Roman" pitchFamily="18" charset="0"/>
                </a:rPr>
                <a:t>單位</a:t>
              </a:r>
              <a:r>
                <a:rPr lang="en-US" altLang="zh-TW" sz="2800" b="1" dirty="0">
                  <a:solidFill>
                    <a:srgbClr val="FFFFFF"/>
                  </a:solidFill>
                  <a:latin typeface="微軟正黑體" panose="020B0604030504040204" pitchFamily="34" charset="-120"/>
                  <a:ea typeface="微軟正黑體" panose="020B0604030504040204" pitchFamily="34" charset="-120"/>
                  <a:cs typeface="Times New Roman" pitchFamily="18" charset="0"/>
                </a:rPr>
                <a:t>/</a:t>
              </a:r>
              <a:r>
                <a:rPr lang="zh-TW" altLang="en-US" sz="2800" b="1" dirty="0">
                  <a:solidFill>
                    <a:srgbClr val="FFFFFF"/>
                  </a:solidFill>
                  <a:latin typeface="微軟正黑體" panose="020B0604030504040204" pitchFamily="34" charset="-120"/>
                  <a:ea typeface="微軟正黑體" panose="020B0604030504040204" pitchFamily="34" charset="-120"/>
                  <a:cs typeface="Times New Roman" pitchFamily="18" charset="0"/>
                </a:rPr>
                <a:t>分鐘</a:t>
              </a:r>
              <a:r>
                <a:rPr lang="en-US" altLang="zh-TW" sz="2800" b="1" dirty="0">
                  <a:solidFill>
                    <a:srgbClr val="FFFFFF"/>
                  </a:solidFill>
                  <a:latin typeface="微軟正黑體" panose="020B0604030504040204" pitchFamily="34" charset="-120"/>
                  <a:ea typeface="微軟正黑體" panose="020B0604030504040204" pitchFamily="34" charset="-120"/>
                  <a:cs typeface="Times New Roman" pitchFamily="18" charset="0"/>
                </a:rPr>
                <a:t>]</a:t>
              </a:r>
              <a:endParaRPr lang="zh-TW" altLang="en-US" sz="2800" b="1" dirty="0">
                <a:solidFill>
                  <a:srgbClr val="FFFFFF"/>
                </a:solidFill>
                <a:latin typeface="微軟正黑體" panose="020B0604030504040204" pitchFamily="34" charset="-120"/>
                <a:ea typeface="微軟正黑體" panose="020B0604030504040204" pitchFamily="34" charset="-120"/>
                <a:cs typeface="Times New Roman" pitchFamily="18" charset="0"/>
              </a:endParaRPr>
            </a:p>
          </p:txBody>
        </p:sp>
        <p:sp>
          <p:nvSpPr>
            <p:cNvPr id="343048" name="文字方塊 7"/>
            <p:cNvSpPr txBox="1">
              <a:spLocks noChangeArrowheads="1"/>
            </p:cNvSpPr>
            <p:nvPr/>
          </p:nvSpPr>
          <p:spPr bwMode="auto">
            <a:xfrm>
              <a:off x="5199993" y="2057239"/>
              <a:ext cx="3639207" cy="707886"/>
            </a:xfrm>
            <a:prstGeom prst="rect">
              <a:avLst/>
            </a:prstGeom>
            <a:solidFill>
              <a:schemeClr val="bg1"/>
            </a:solidFill>
            <a:ln>
              <a:noFill/>
            </a:ln>
            <a:extLst/>
          </p:spPr>
          <p:txBody>
            <a:bodyPr wrap="square">
              <a:spAutoFit/>
            </a:bodyPr>
            <a:lstStyle>
              <a:lvl1pPr>
                <a:spcBef>
                  <a:spcPct val="20000"/>
                </a:spcBef>
                <a:buClr>
                  <a:schemeClr val="hlink"/>
                </a:buClr>
                <a:buSzPct val="120000"/>
                <a:buChar char="•"/>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Font typeface="Tahoma" panose="020B0604030504040204" pitchFamily="34" charset="0"/>
                <a:buChar char="–"/>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120000"/>
                <a:buChar char="•"/>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Font typeface="Tahoma" panose="020B0604030504040204" pitchFamily="34" charset="0"/>
                <a:buChar char="–"/>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kumimoji="0" lang="en-US" altLang="zh-TW" sz="2000"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OPC-3 </a:t>
              </a:r>
              <a:r>
                <a:rPr kumimoji="0" lang="zh-TW" altLang="en-US" sz="2000"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等滲透配方</a:t>
              </a:r>
              <a:endParaRPr kumimoji="0" lang="en-US" altLang="zh-TW" sz="2000"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spcBef>
                  <a:spcPct val="0"/>
                </a:spcBef>
                <a:buClrTx/>
                <a:buSzTx/>
                <a:buFontTx/>
                <a:buNone/>
              </a:pPr>
              <a:r>
                <a:rPr kumimoji="0" lang="en-US" altLang="zh-TW" sz="2000"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OPC-3</a:t>
              </a:r>
              <a:r>
                <a:rPr kumimoji="0" lang="zh-TW" altLang="en-US" sz="2000"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 錠</a:t>
              </a:r>
            </a:p>
          </p:txBody>
        </p:sp>
        <p:sp>
          <p:nvSpPr>
            <p:cNvPr id="343049" name="文字方塊 8"/>
            <p:cNvSpPr txBox="1">
              <a:spLocks noChangeArrowheads="1"/>
            </p:cNvSpPr>
            <p:nvPr/>
          </p:nvSpPr>
          <p:spPr bwMode="auto">
            <a:xfrm>
              <a:off x="3313906" y="5442305"/>
              <a:ext cx="3705690" cy="523220"/>
            </a:xfrm>
            <a:prstGeom prst="rect">
              <a:avLst/>
            </a:prstGeom>
            <a:solidFill>
              <a:schemeClr val="bg1"/>
            </a:solidFill>
            <a:ln>
              <a:noFill/>
            </a:ln>
            <a:extLst/>
          </p:spPr>
          <p:txBody>
            <a:bodyPr wrap="square">
              <a:spAutoFit/>
            </a:bodyPr>
            <a:lstStyle>
              <a:lvl1pPr>
                <a:spcBef>
                  <a:spcPct val="20000"/>
                </a:spcBef>
                <a:buClr>
                  <a:schemeClr val="hlink"/>
                </a:buClr>
                <a:buSzPct val="120000"/>
                <a:buChar char="•"/>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Font typeface="Tahoma" panose="020B0604030504040204" pitchFamily="34" charset="0"/>
                <a:buChar char="–"/>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120000"/>
                <a:buChar char="•"/>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Font typeface="Tahoma" panose="020B0604030504040204" pitchFamily="34" charset="0"/>
                <a:buChar char="–"/>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kumimoji="0" lang="zh-TW" altLang="en-US" sz="2800"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使</a:t>
              </a:r>
              <a:r>
                <a:rPr kumimoji="0" lang="zh-TW" altLang="en-US" sz="2800" b="1" dirty="0" smtClean="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用</a:t>
              </a:r>
              <a:r>
                <a:rPr kumimoji="0" lang="zh-TW" altLang="en-US" sz="2800"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後時間 </a:t>
              </a:r>
              <a:r>
                <a:rPr kumimoji="0" lang="en-US" altLang="zh-TW" sz="2800"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800"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分鐘</a:t>
              </a:r>
              <a:r>
                <a:rPr kumimoji="0" lang="en-US" altLang="zh-TW" sz="2800"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zh-TW" altLang="en-US" sz="2800"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43045" name="AutoShape 9"/>
          <p:cNvSpPr>
            <a:spLocks noChangeArrowheads="1"/>
          </p:cNvSpPr>
          <p:nvPr/>
        </p:nvSpPr>
        <p:spPr bwMode="auto">
          <a:xfrm>
            <a:off x="2667000" y="1676400"/>
            <a:ext cx="457200" cy="762000"/>
          </a:xfrm>
          <a:prstGeom prst="downArrow">
            <a:avLst>
              <a:gd name="adj1" fmla="val 50000"/>
              <a:gd name="adj2" fmla="val 41667"/>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120000"/>
              <a:buChar char="•"/>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Font typeface="Tahoma" panose="020B0604030504040204" pitchFamily="34" charset="0"/>
              <a:buChar char="–"/>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120000"/>
              <a:buChar char="•"/>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Font typeface="Tahoma" panose="020B0604030504040204" pitchFamily="34" charset="0"/>
              <a:buChar char="–"/>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kumimoji="0" lang="en-US" altLang="zh-TW" sz="200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17676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sz="quarter" idx="13"/>
          </p:nvPr>
        </p:nvSpPr>
        <p:spPr>
          <a:xfrm>
            <a:off x="3733800" y="1219200"/>
            <a:ext cx="5181600" cy="4648200"/>
          </a:xfrm>
        </p:spPr>
        <p:txBody>
          <a:bodyPr>
            <a:noAutofit/>
          </a:bodyPr>
          <a:lstStyle/>
          <a:p>
            <a:pPr>
              <a:lnSpc>
                <a:spcPts val="4200"/>
              </a:lnSpc>
              <a:spcBef>
                <a:spcPts val="0"/>
              </a:spcBef>
            </a:pPr>
            <a:r>
              <a:rPr lang="zh-TW" altLang="en-US" sz="3600" b="1" dirty="0" smtClean="0">
                <a:latin typeface="微軟正黑體" panose="020B0604030504040204" pitchFamily="34" charset="-120"/>
                <a:ea typeface="微軟正黑體" panose="020B0604030504040204" pitchFamily="34" charset="-120"/>
              </a:rPr>
              <a:t>等滲透產品保護營養素，在胃</a:t>
            </a:r>
            <a:r>
              <a:rPr lang="zh-TW" altLang="en-US" sz="3600" b="1" dirty="0">
                <a:latin typeface="微軟正黑體" panose="020B0604030504040204" pitchFamily="34" charset="-120"/>
                <a:ea typeface="微軟正黑體" panose="020B0604030504040204" pitchFamily="34" charset="-120"/>
              </a:rPr>
              <a:t>中</a:t>
            </a:r>
            <a:r>
              <a:rPr lang="zh-TW" altLang="en-US" sz="3600" b="1" dirty="0">
                <a:solidFill>
                  <a:srgbClr val="FFC000"/>
                </a:solidFill>
                <a:latin typeface="微軟正黑體" panose="020B0604030504040204" pitchFamily="34" charset="-120"/>
                <a:ea typeface="微軟正黑體" panose="020B0604030504040204" pitchFamily="34" charset="-120"/>
              </a:rPr>
              <a:t>不因鹽酸而降低營養價值</a:t>
            </a:r>
            <a:r>
              <a:rPr lang="zh-TW" altLang="en-US" sz="3600" b="1" dirty="0">
                <a:latin typeface="微軟正黑體" panose="020B0604030504040204" pitchFamily="34" charset="-120"/>
                <a:ea typeface="微軟正黑體" panose="020B0604030504040204" pitchFamily="34" charset="-120"/>
              </a:rPr>
              <a:t>。</a:t>
            </a:r>
            <a:endParaRPr lang="en-US" altLang="zh-TW" sz="3600" b="1" dirty="0">
              <a:latin typeface="微軟正黑體" panose="020B0604030504040204" pitchFamily="34" charset="-120"/>
              <a:ea typeface="微軟正黑體" panose="020B0604030504040204" pitchFamily="34" charset="-120"/>
            </a:endParaRPr>
          </a:p>
          <a:p>
            <a:pPr eaLnBrk="1" hangingPunct="1">
              <a:spcBef>
                <a:spcPts val="0"/>
              </a:spcBef>
              <a:buFont typeface="Wingdings" pitchFamily="2" charset="2"/>
              <a:buNone/>
            </a:pPr>
            <a:r>
              <a:rPr lang="en-US" altLang="zh-TW" sz="3600" b="1" dirty="0" smtClean="0">
                <a:latin typeface="微軟正黑體" panose="020B0604030504040204" pitchFamily="34" charset="-120"/>
                <a:ea typeface="微軟正黑體" panose="020B0604030504040204" pitchFamily="34" charset="-120"/>
              </a:rPr>
              <a:t>   </a:t>
            </a:r>
          </a:p>
          <a:p>
            <a:pPr>
              <a:spcBef>
                <a:spcPts val="0"/>
              </a:spcBef>
            </a:pPr>
            <a:r>
              <a:rPr lang="zh-TW" altLang="en-US" sz="3600" b="1" dirty="0" smtClean="0">
                <a:latin typeface="微軟正黑體" panose="020B0604030504040204" pitchFamily="34" charset="-120"/>
                <a:ea typeface="微軟正黑體" panose="020B0604030504040204" pitchFamily="34" charset="-120"/>
              </a:rPr>
              <a:t>酸鹼度穩定</a:t>
            </a:r>
            <a:endParaRPr lang="en-US" altLang="zh-TW" sz="3600" b="1" dirty="0" smtClean="0">
              <a:latin typeface="微軟正黑體" panose="020B0604030504040204" pitchFamily="34" charset="-120"/>
              <a:ea typeface="微軟正黑體" panose="020B0604030504040204" pitchFamily="34" charset="-120"/>
            </a:endParaRPr>
          </a:p>
          <a:p>
            <a:pPr eaLnBrk="1" hangingPunct="1">
              <a:spcBef>
                <a:spcPts val="0"/>
              </a:spcBef>
              <a:buFont typeface="Wingdings" pitchFamily="2" charset="2"/>
              <a:buNone/>
            </a:pPr>
            <a:r>
              <a:rPr lang="en-US" altLang="zh-TW" sz="3600" b="1" dirty="0">
                <a:latin typeface="微軟正黑體" panose="020B0604030504040204" pitchFamily="34" charset="-120"/>
                <a:ea typeface="微軟正黑體" panose="020B0604030504040204" pitchFamily="34" charset="-120"/>
                <a:cs typeface="Times New Roman" pitchFamily="18" charset="0"/>
              </a:rPr>
              <a:t> </a:t>
            </a:r>
            <a:r>
              <a:rPr lang="en-US" altLang="zh-TW" sz="3600" b="1" dirty="0" smtClean="0">
                <a:latin typeface="微軟正黑體" panose="020B0604030504040204" pitchFamily="34" charset="-120"/>
                <a:ea typeface="微軟正黑體" panose="020B0604030504040204" pitchFamily="34" charset="-120"/>
                <a:cs typeface="Times New Roman" pitchFamily="18" charset="0"/>
              </a:rPr>
              <a:t>  </a:t>
            </a:r>
          </a:p>
          <a:p>
            <a:pPr>
              <a:spcBef>
                <a:spcPts val="0"/>
              </a:spcBef>
            </a:pPr>
            <a:r>
              <a:rPr lang="zh-TW" altLang="en-US" sz="3600" b="1" dirty="0" smtClean="0">
                <a:latin typeface="微軟正黑體" panose="020B0604030504040204" pitchFamily="34" charset="-120"/>
                <a:ea typeface="微軟正黑體" panose="020B0604030504040204" pitchFamily="34" charset="-120"/>
                <a:cs typeface="Times New Roman" pitchFamily="18" charset="0"/>
              </a:rPr>
              <a:t>顧客的每一分錢都不會浪費</a:t>
            </a:r>
            <a:endParaRPr lang="en-US" altLang="zh-TW" sz="3600" b="1" dirty="0">
              <a:latin typeface="微軟正黑體" panose="020B0604030504040204" pitchFamily="34" charset="-120"/>
              <a:ea typeface="微軟正黑體" panose="020B0604030504040204" pitchFamily="34" charset="-120"/>
              <a:cs typeface="Times New Roman" pitchFamily="18" charset="0"/>
            </a:endParaRPr>
          </a:p>
          <a:p>
            <a:pPr eaLnBrk="1" hangingPunct="1">
              <a:spcBef>
                <a:spcPts val="0"/>
              </a:spcBef>
              <a:buFont typeface="Wingdings" pitchFamily="2" charset="2"/>
              <a:buNone/>
            </a:pPr>
            <a:endParaRPr lang="en-US" altLang="en-US" sz="4000" b="1" dirty="0"/>
          </a:p>
        </p:txBody>
      </p:sp>
      <p:sp>
        <p:nvSpPr>
          <p:cNvPr id="11" name="Rectangle 2"/>
          <p:cNvSpPr txBox="1">
            <a:spLocks noRot="1" noChangeArrowheads="1"/>
          </p:cNvSpPr>
          <p:nvPr/>
        </p:nvSpPr>
        <p:spPr>
          <a:xfrm>
            <a:off x="762000" y="838200"/>
            <a:ext cx="2971800" cy="1097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b" anchorCtr="0">
            <a:noAutofit/>
          </a:bodyPr>
          <a:lstStyle>
            <a:lvl1pPr algn="l" defTabSz="914400" rtl="0" eaLnBrk="1" latinLnBrk="0" hangingPunct="1">
              <a:spcBef>
                <a:spcPct val="0"/>
              </a:spcBef>
              <a:buNone/>
              <a:defRPr sz="1800" b="0" i="0" kern="1200" cap="none" spc="50" baseline="0">
                <a:solidFill>
                  <a:schemeClr val="tx2"/>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defRPr/>
            </a:pPr>
            <a:r>
              <a:rPr lang="zh-TW" altLang="en-US" sz="7200" b="1" smtClean="0">
                <a:solidFill>
                  <a:schemeClr val="tx1"/>
                </a:solidFill>
                <a:effectLst>
                  <a:outerShdw blurRad="38100" dist="38100" dir="2700000" algn="tl">
                    <a:srgbClr val="000000">
                      <a:alpha val="43137"/>
                    </a:srgbClr>
                  </a:outerShdw>
                </a:effectLst>
                <a:latin typeface="+mj-ea"/>
              </a:rPr>
              <a:t>優勢</a:t>
            </a:r>
            <a:endParaRPr lang="en-US" altLang="en-US" sz="7200" b="1" dirty="0">
              <a:solidFill>
                <a:schemeClr val="tx1"/>
              </a:solidFill>
              <a:effectLst>
                <a:outerShdw blurRad="38100" dist="38100" dir="2700000" algn="tl">
                  <a:srgbClr val="000000">
                    <a:alpha val="43137"/>
                  </a:srgbClr>
                </a:outerShdw>
              </a:effectLst>
              <a:latin typeface="+mj-ea"/>
            </a:endParaRPr>
          </a:p>
        </p:txBody>
      </p:sp>
      <p:sp>
        <p:nvSpPr>
          <p:cNvPr id="12" name="矩形 11"/>
          <p:cNvSpPr/>
          <p:nvPr/>
        </p:nvSpPr>
        <p:spPr>
          <a:xfrm>
            <a:off x="990600" y="2057400"/>
            <a:ext cx="2438400" cy="3770263"/>
          </a:xfrm>
          <a:prstGeom prst="rect">
            <a:avLst/>
          </a:prstGeom>
          <a:noFill/>
        </p:spPr>
        <p:txBody>
          <a:bodyPr wrap="square" lIns="91440" tIns="45720" rIns="91440" bIns="45720">
            <a:spAutoFit/>
          </a:bodyPr>
          <a:lstStyle/>
          <a:p>
            <a:pPr algn="ctr"/>
            <a:r>
              <a:rPr lang="en-US" altLang="zh-TW" sz="239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reflection blurRad="6350" stA="55000" endA="300" endPos="45500" dir="5400000" sy="-100000" algn="bl" rotWithShape="0"/>
                </a:effectLst>
                <a:latin typeface="Arial Black"/>
                <a:cs typeface="Arial Black"/>
              </a:rPr>
              <a:t>2</a:t>
            </a:r>
            <a:endParaRPr lang="zh-TW" altLang="en-US" sz="59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reflection blurRad="6350" stA="55000" endA="300" endPos="45500" dir="5400000" sy="-100000" algn="bl" rotWithShape="0"/>
              </a:effectLst>
              <a:latin typeface="Arial Black"/>
              <a:cs typeface="Arial Black"/>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a:xfrm>
            <a:off x="609600" y="457200"/>
            <a:ext cx="7924800" cy="1143000"/>
          </a:xfrm>
        </p:spPr>
        <p:txBody>
          <a:bodyPr rtlCol="0">
            <a:noAutofit/>
          </a:bodyPr>
          <a:lstStyle/>
          <a:p>
            <a:pPr eaLnBrk="1" fontAlgn="auto" hangingPunct="1">
              <a:spcAft>
                <a:spcPts val="0"/>
              </a:spcAft>
              <a:defRPr/>
            </a:pPr>
            <a:r>
              <a:rPr lang="zh-TW" altLang="en-US" sz="4400" dirty="0" smtClean="0">
                <a:solidFill>
                  <a:srgbClr val="FFFF00"/>
                </a:solidFill>
              </a:rPr>
              <a:t>當</a:t>
            </a:r>
            <a:r>
              <a:rPr lang="en-US" altLang="zh-TW" sz="4400" dirty="0" err="1" smtClean="0">
                <a:solidFill>
                  <a:srgbClr val="FFFF00"/>
                </a:solidFill>
              </a:rPr>
              <a:t>iSOTONIC</a:t>
            </a:r>
            <a:r>
              <a:rPr lang="zh-TW" altLang="en-US" sz="4400" dirty="0" smtClean="0">
                <a:solidFill>
                  <a:srgbClr val="FFFF00"/>
                </a:solidFill>
              </a:rPr>
              <a:t> </a:t>
            </a:r>
            <a:r>
              <a:rPr lang="zh-TW" altLang="en-US" sz="4400" dirty="0">
                <a:solidFill>
                  <a:srgbClr val="FFFF00"/>
                </a:solidFill>
              </a:rPr>
              <a:t>綜合維生素</a:t>
            </a:r>
            <a:br>
              <a:rPr lang="zh-TW" altLang="en-US" sz="4400" dirty="0">
                <a:solidFill>
                  <a:srgbClr val="FFFF00"/>
                </a:solidFill>
              </a:rPr>
            </a:br>
            <a:r>
              <a:rPr lang="zh-TW" altLang="en-US" sz="4400" dirty="0">
                <a:solidFill>
                  <a:srgbClr val="FFFF00"/>
                </a:solidFill>
              </a:rPr>
              <a:t> 遇到高濃度酸液</a:t>
            </a:r>
            <a:endParaRPr lang="en-US" altLang="en-US" sz="4400" dirty="0">
              <a:solidFill>
                <a:srgbClr val="FFFF00"/>
              </a:solidFill>
            </a:endParaRPr>
          </a:p>
        </p:txBody>
      </p:sp>
      <p:sp>
        <p:nvSpPr>
          <p:cNvPr id="23555" name="Rectangle 3"/>
          <p:cNvSpPr>
            <a:spLocks noGrp="1" noChangeArrowheads="1"/>
          </p:cNvSpPr>
          <p:nvPr>
            <p:ph sz="quarter" idx="13"/>
          </p:nvPr>
        </p:nvSpPr>
        <p:spPr/>
        <p:txBody>
          <a:bodyPr/>
          <a:lstStyle/>
          <a:p>
            <a:pPr eaLnBrk="1" hangingPunct="1">
              <a:buFont typeface="Wingdings" pitchFamily="2" charset="2"/>
              <a:buNone/>
            </a:pPr>
            <a:r>
              <a:rPr lang="en-US" altLang="en-US" dirty="0"/>
              <a:t> </a:t>
            </a:r>
          </a:p>
        </p:txBody>
      </p:sp>
      <p:pic>
        <p:nvPicPr>
          <p:cNvPr id="23556" name="Picture 4" descr="phot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27200"/>
            <a:ext cx="33909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phot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27200"/>
            <a:ext cx="4018844"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sz="quarter" idx="13"/>
          </p:nvPr>
        </p:nvSpPr>
        <p:spPr>
          <a:xfrm>
            <a:off x="3733800" y="1905000"/>
            <a:ext cx="5257800" cy="4038600"/>
          </a:xfrm>
        </p:spPr>
        <p:txBody>
          <a:bodyPr>
            <a:noAutofit/>
          </a:bodyPr>
          <a:lstStyle/>
          <a:p>
            <a:pPr eaLnBrk="1" hangingPunct="1">
              <a:lnSpc>
                <a:spcPct val="150000"/>
              </a:lnSpc>
              <a:spcBef>
                <a:spcPts val="0"/>
              </a:spcBef>
              <a:spcAft>
                <a:spcPts val="1800"/>
              </a:spcAft>
              <a:buFont typeface="Wingdings" pitchFamily="2" charset="2"/>
              <a:buNone/>
            </a:pPr>
            <a:r>
              <a:rPr lang="en-US" altLang="en-US" sz="3600" b="1" dirty="0"/>
              <a:t>	</a:t>
            </a:r>
            <a:r>
              <a:rPr lang="zh-TW" altLang="en-US" sz="3600" b="1" dirty="0">
                <a:solidFill>
                  <a:srgbClr val="FFC000"/>
                </a:solidFill>
              </a:rPr>
              <a:t>發泡反應</a:t>
            </a:r>
            <a:r>
              <a:rPr lang="zh-TW" altLang="en-US" sz="3600" b="1" dirty="0"/>
              <a:t>所製造的二氧化碳會暫時降低腸道黏膜的厚度與黏度，</a:t>
            </a:r>
            <a:r>
              <a:rPr lang="zh-TW" altLang="en-US" sz="3600" b="1" dirty="0">
                <a:solidFill>
                  <a:srgbClr val="FFC000"/>
                </a:solidFill>
              </a:rPr>
              <a:t>增進養份吸收</a:t>
            </a:r>
            <a:r>
              <a:rPr lang="zh-TW" altLang="en-US" sz="3600" b="1" dirty="0"/>
              <a:t>至血液中。</a:t>
            </a:r>
            <a:endParaRPr lang="en-US" altLang="en-US" sz="3600" b="1" dirty="0"/>
          </a:p>
        </p:txBody>
      </p:sp>
      <p:sp>
        <p:nvSpPr>
          <p:cNvPr id="24580" name="TextBox 1"/>
          <p:cNvSpPr txBox="1">
            <a:spLocks noChangeArrowheads="1"/>
          </p:cNvSpPr>
          <p:nvPr/>
        </p:nvSpPr>
        <p:spPr bwMode="auto">
          <a:xfrm>
            <a:off x="2057400" y="5943600"/>
            <a:ext cx="708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bg1"/>
                </a:solidFill>
                <a:latin typeface="Calibri" pitchFamily="34" charset="0"/>
              </a:defRPr>
            </a:lvl1pPr>
            <a:lvl2pPr marL="742950" indent="-285750">
              <a:spcBef>
                <a:spcPct val="20000"/>
              </a:spcBef>
              <a:buFont typeface="Arial" charset="0"/>
              <a:buChar char="–"/>
              <a:defRPr sz="2800">
                <a:solidFill>
                  <a:schemeClr val="bg1"/>
                </a:solidFill>
                <a:latin typeface="Calibri" pitchFamily="34" charset="0"/>
              </a:defRPr>
            </a:lvl2pPr>
            <a:lvl3pPr marL="1143000" indent="-228600">
              <a:spcBef>
                <a:spcPct val="20000"/>
              </a:spcBef>
              <a:buFont typeface="Arial" charset="0"/>
              <a:buChar char="•"/>
              <a:defRPr sz="2400">
                <a:solidFill>
                  <a:schemeClr val="bg1"/>
                </a:solidFill>
                <a:latin typeface="Calibri" pitchFamily="34" charset="0"/>
              </a:defRPr>
            </a:lvl3pPr>
            <a:lvl4pPr marL="1600200" indent="-228600">
              <a:spcBef>
                <a:spcPct val="20000"/>
              </a:spcBef>
              <a:buFont typeface="Arial" charset="0"/>
              <a:buChar char="–"/>
              <a:defRPr sz="2000">
                <a:solidFill>
                  <a:schemeClr val="bg1"/>
                </a:solidFill>
                <a:latin typeface="Calibri" pitchFamily="34" charset="0"/>
              </a:defRPr>
            </a:lvl4pPr>
            <a:lvl5pPr marL="2057400" indent="-22860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algn="r">
              <a:spcBef>
                <a:spcPct val="0"/>
              </a:spcBef>
              <a:buFontTx/>
              <a:buNone/>
            </a:pPr>
            <a:r>
              <a:rPr lang="en-US" altLang="en-US" sz="1800" b="1" i="1" dirty="0">
                <a:solidFill>
                  <a:srgbClr val="C6D9F1"/>
                </a:solidFill>
                <a:latin typeface="微軟正黑體" panose="020B0604030504040204" pitchFamily="34" charset="-120"/>
                <a:ea typeface="微軟正黑體" panose="020B0604030504040204" pitchFamily="34" charset="-120"/>
              </a:rPr>
              <a:t>Source: Pharm. Res. 1998, </a:t>
            </a:r>
            <a:r>
              <a:rPr lang="en-US" altLang="en-US" sz="1800" b="1" i="1" dirty="0" err="1">
                <a:solidFill>
                  <a:srgbClr val="C6D9F1"/>
                </a:solidFill>
                <a:latin typeface="微軟正黑體" panose="020B0604030504040204" pitchFamily="34" charset="-120"/>
                <a:ea typeface="微軟正黑體" panose="020B0604030504040204" pitchFamily="34" charset="-120"/>
              </a:rPr>
              <a:t>vol</a:t>
            </a:r>
            <a:r>
              <a:rPr lang="en-US" altLang="en-US" sz="1800" b="1" i="1" dirty="0">
                <a:solidFill>
                  <a:srgbClr val="C6D9F1"/>
                </a:solidFill>
                <a:latin typeface="微軟正黑體" panose="020B0604030504040204" pitchFamily="34" charset="-120"/>
                <a:ea typeface="微軟正黑體" panose="020B0604030504040204" pitchFamily="34" charset="-120"/>
              </a:rPr>
              <a:t> 15, pp 925-930.  “Mechanistic studies on effervescent-induced permeability enhancement.”</a:t>
            </a:r>
          </a:p>
        </p:txBody>
      </p:sp>
      <p:sp>
        <p:nvSpPr>
          <p:cNvPr id="7" name="Rectangle 2"/>
          <p:cNvSpPr>
            <a:spLocks noGrp="1" noRot="1" noChangeArrowheads="1"/>
          </p:cNvSpPr>
          <p:nvPr>
            <p:ph type="title"/>
          </p:nvPr>
        </p:nvSpPr>
        <p:spPr>
          <a:xfrm>
            <a:off x="762000" y="838200"/>
            <a:ext cx="2971800" cy="1097280"/>
          </a:xfrm>
        </p:spPr>
        <p:style>
          <a:lnRef idx="2">
            <a:schemeClr val="accent3">
              <a:shade val="50000"/>
            </a:schemeClr>
          </a:lnRef>
          <a:fillRef idx="1">
            <a:schemeClr val="accent3"/>
          </a:fillRef>
          <a:effectRef idx="0">
            <a:schemeClr val="accent3"/>
          </a:effectRef>
          <a:fontRef idx="minor">
            <a:schemeClr val="lt1"/>
          </a:fontRef>
        </p:style>
        <p:txBody>
          <a:bodyPr rtlCol="0">
            <a:noAutofit/>
          </a:bodyPr>
          <a:lstStyle/>
          <a:p>
            <a:pPr algn="ctr" eaLnBrk="1" fontAlgn="auto" hangingPunct="1">
              <a:spcAft>
                <a:spcPts val="0"/>
              </a:spcAft>
              <a:defRPr/>
            </a:pPr>
            <a:r>
              <a:rPr lang="zh-TW" altLang="en-US" sz="7200" b="1" dirty="0" smtClean="0">
                <a:solidFill>
                  <a:schemeClr val="tx1"/>
                </a:solidFill>
                <a:effectLst>
                  <a:outerShdw blurRad="38100" dist="38100" dir="2700000" algn="tl">
                    <a:srgbClr val="000000">
                      <a:alpha val="43137"/>
                    </a:srgbClr>
                  </a:outerShdw>
                </a:effectLst>
                <a:latin typeface="+mj-ea"/>
              </a:rPr>
              <a:t>優勢</a:t>
            </a:r>
            <a:endParaRPr lang="en-US" altLang="en-US" sz="7200" b="1" dirty="0">
              <a:solidFill>
                <a:schemeClr val="tx1"/>
              </a:solidFill>
              <a:effectLst>
                <a:outerShdw blurRad="38100" dist="38100" dir="2700000" algn="tl">
                  <a:srgbClr val="000000">
                    <a:alpha val="43137"/>
                  </a:srgbClr>
                </a:outerShdw>
              </a:effectLst>
              <a:latin typeface="+mj-ea"/>
            </a:endParaRPr>
          </a:p>
        </p:txBody>
      </p:sp>
      <p:sp>
        <p:nvSpPr>
          <p:cNvPr id="8" name="矩形 7"/>
          <p:cNvSpPr/>
          <p:nvPr/>
        </p:nvSpPr>
        <p:spPr>
          <a:xfrm>
            <a:off x="990600" y="2057400"/>
            <a:ext cx="2438400" cy="3770263"/>
          </a:xfrm>
          <a:prstGeom prst="rect">
            <a:avLst/>
          </a:prstGeom>
          <a:noFill/>
        </p:spPr>
        <p:txBody>
          <a:bodyPr wrap="square" lIns="91440" tIns="45720" rIns="91440" bIns="45720">
            <a:spAutoFit/>
          </a:bodyPr>
          <a:lstStyle/>
          <a:p>
            <a:pPr algn="ctr"/>
            <a:r>
              <a:rPr lang="en-US" altLang="zh-TW" sz="239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reflection blurRad="6350" stA="55000" endA="300" endPos="45500" dir="5400000" sy="-100000" algn="bl" rotWithShape="0"/>
                </a:effectLst>
                <a:latin typeface="Arial Black"/>
                <a:cs typeface="Arial Black"/>
              </a:rPr>
              <a:t>3</a:t>
            </a:r>
            <a:endParaRPr lang="zh-TW" altLang="en-US" sz="59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reflection blurRad="6350" stA="55000" endA="300" endPos="45500" dir="5400000" sy="-100000" algn="bl" rotWithShape="0"/>
              </a:effectLst>
              <a:latin typeface="Arial Black"/>
              <a:cs typeface="Arial Black"/>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sz="quarter" idx="13"/>
          </p:nvPr>
        </p:nvSpPr>
        <p:spPr>
          <a:xfrm>
            <a:off x="3505200" y="2020937"/>
            <a:ext cx="5562600" cy="4379863"/>
          </a:xfrm>
        </p:spPr>
        <p:txBody>
          <a:bodyPr rtlCol="0">
            <a:noAutofit/>
          </a:bodyPr>
          <a:lstStyle/>
          <a:p>
            <a:pPr eaLnBrk="1" fontAlgn="auto" hangingPunct="1">
              <a:lnSpc>
                <a:spcPts val="4000"/>
              </a:lnSpc>
              <a:spcBef>
                <a:spcPts val="600"/>
              </a:spcBef>
              <a:spcAft>
                <a:spcPts val="600"/>
              </a:spcAft>
              <a:buFont typeface="Arial" panose="020B0604020202020204" pitchFamily="34" charset="0"/>
              <a:buChar char="•"/>
              <a:defRPr/>
            </a:pPr>
            <a:r>
              <a:rPr lang="zh-TW" altLang="en-US" sz="3600" b="1" dirty="0"/>
              <a:t>等</a:t>
            </a:r>
            <a:r>
              <a:rPr lang="zh-TW" altLang="en-US" sz="3600" b="1" dirty="0" smtClean="0"/>
              <a:t>滲透產品的</a:t>
            </a:r>
            <a:r>
              <a:rPr lang="zh-TW" altLang="en-US" sz="3600" b="1" dirty="0"/>
              <a:t>基本</a:t>
            </a:r>
            <a:r>
              <a:rPr lang="zh-TW" altLang="en-US" sz="3600" b="1" dirty="0" smtClean="0"/>
              <a:t>成分加水混和後與</a:t>
            </a:r>
            <a:r>
              <a:rPr lang="zh-TW" altLang="en-US" sz="3600" b="1" dirty="0"/>
              <a:t>身體體液的</a:t>
            </a:r>
            <a:r>
              <a:rPr lang="zh-TW" altLang="en-US" sz="3600" b="1" dirty="0">
                <a:solidFill>
                  <a:srgbClr val="FFC000"/>
                </a:solidFill>
              </a:rPr>
              <a:t>濃度相同，提高了活性物質的吸收</a:t>
            </a:r>
            <a:r>
              <a:rPr lang="zh-TW" altLang="en-US" sz="3600" b="1" dirty="0"/>
              <a:t>。 </a:t>
            </a:r>
          </a:p>
          <a:p>
            <a:pPr eaLnBrk="1" fontAlgn="auto" hangingPunct="1">
              <a:lnSpc>
                <a:spcPts val="4000"/>
              </a:lnSpc>
              <a:spcBef>
                <a:spcPts val="600"/>
              </a:spcBef>
              <a:spcAft>
                <a:spcPts val="600"/>
              </a:spcAft>
              <a:buFont typeface="Arial" panose="020B0604020202020204" pitchFamily="34" charset="0"/>
              <a:buChar char="•"/>
              <a:defRPr/>
            </a:pPr>
            <a:endParaRPr lang="en-US" altLang="zh-TW" sz="3600" b="1" dirty="0"/>
          </a:p>
          <a:p>
            <a:pPr eaLnBrk="1" fontAlgn="auto" hangingPunct="1">
              <a:lnSpc>
                <a:spcPts val="4000"/>
              </a:lnSpc>
              <a:spcBef>
                <a:spcPts val="600"/>
              </a:spcBef>
              <a:spcAft>
                <a:spcPts val="600"/>
              </a:spcAft>
              <a:buFont typeface="Arial" panose="020B0604020202020204" pitchFamily="34" charset="0"/>
              <a:buChar char="•"/>
              <a:defRPr/>
            </a:pPr>
            <a:r>
              <a:rPr lang="zh-TW" altLang="en-US" sz="3600" b="1" dirty="0"/>
              <a:t>愛尚它</a:t>
            </a:r>
            <a:r>
              <a:rPr lang="en-US" altLang="zh-TW" sz="3600" b="1" baseline="30000" dirty="0"/>
              <a:t>®</a:t>
            </a:r>
            <a:r>
              <a:rPr lang="zh-TW" altLang="en-US" sz="3600" b="1" dirty="0"/>
              <a:t>對身體系統溫和，因為它模擬了身體體液。</a:t>
            </a:r>
            <a:endParaRPr lang="en-US" altLang="en-US" sz="3600" b="1" dirty="0"/>
          </a:p>
        </p:txBody>
      </p:sp>
      <p:sp>
        <p:nvSpPr>
          <p:cNvPr id="6" name="Rectangle 2"/>
          <p:cNvSpPr>
            <a:spLocks noGrp="1" noRot="1" noChangeArrowheads="1"/>
          </p:cNvSpPr>
          <p:nvPr>
            <p:ph type="title"/>
          </p:nvPr>
        </p:nvSpPr>
        <p:spPr>
          <a:xfrm>
            <a:off x="762000" y="838200"/>
            <a:ext cx="2971800" cy="1097280"/>
          </a:xfrm>
        </p:spPr>
        <p:style>
          <a:lnRef idx="2">
            <a:schemeClr val="accent3">
              <a:shade val="50000"/>
            </a:schemeClr>
          </a:lnRef>
          <a:fillRef idx="1">
            <a:schemeClr val="accent3"/>
          </a:fillRef>
          <a:effectRef idx="0">
            <a:schemeClr val="accent3"/>
          </a:effectRef>
          <a:fontRef idx="minor">
            <a:schemeClr val="lt1"/>
          </a:fontRef>
        </p:style>
        <p:txBody>
          <a:bodyPr rtlCol="0">
            <a:noAutofit/>
          </a:bodyPr>
          <a:lstStyle/>
          <a:p>
            <a:pPr algn="ctr" eaLnBrk="1" fontAlgn="auto" hangingPunct="1">
              <a:spcAft>
                <a:spcPts val="0"/>
              </a:spcAft>
              <a:defRPr/>
            </a:pPr>
            <a:r>
              <a:rPr lang="zh-TW" altLang="en-US" sz="7200" b="1" dirty="0" smtClean="0">
                <a:solidFill>
                  <a:schemeClr val="tx1"/>
                </a:solidFill>
                <a:effectLst>
                  <a:outerShdw blurRad="38100" dist="38100" dir="2700000" algn="tl">
                    <a:srgbClr val="000000">
                      <a:alpha val="43137"/>
                    </a:srgbClr>
                  </a:outerShdw>
                </a:effectLst>
                <a:latin typeface="+mj-ea"/>
              </a:rPr>
              <a:t>優勢</a:t>
            </a:r>
            <a:endParaRPr lang="en-US" altLang="en-US" sz="7200" b="1" dirty="0">
              <a:solidFill>
                <a:schemeClr val="tx1"/>
              </a:solidFill>
              <a:effectLst>
                <a:outerShdw blurRad="38100" dist="38100" dir="2700000" algn="tl">
                  <a:srgbClr val="000000">
                    <a:alpha val="43137"/>
                  </a:srgbClr>
                </a:outerShdw>
              </a:effectLst>
              <a:latin typeface="+mj-ea"/>
            </a:endParaRPr>
          </a:p>
        </p:txBody>
      </p:sp>
      <p:sp>
        <p:nvSpPr>
          <p:cNvPr id="7" name="矩形 6"/>
          <p:cNvSpPr/>
          <p:nvPr/>
        </p:nvSpPr>
        <p:spPr>
          <a:xfrm>
            <a:off x="990600" y="2057400"/>
            <a:ext cx="2438400" cy="3770263"/>
          </a:xfrm>
          <a:prstGeom prst="rect">
            <a:avLst/>
          </a:prstGeom>
          <a:noFill/>
        </p:spPr>
        <p:txBody>
          <a:bodyPr wrap="square" lIns="91440" tIns="45720" rIns="91440" bIns="45720">
            <a:spAutoFit/>
          </a:bodyPr>
          <a:lstStyle/>
          <a:p>
            <a:pPr algn="ctr"/>
            <a:r>
              <a:rPr lang="en-US" altLang="zh-TW" sz="239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reflection blurRad="6350" stA="55000" endA="300" endPos="45500" dir="5400000" sy="-100000" algn="bl" rotWithShape="0"/>
                </a:effectLst>
                <a:latin typeface="Arial Black"/>
                <a:cs typeface="Arial Black"/>
              </a:rPr>
              <a:t>4</a:t>
            </a:r>
            <a:endParaRPr lang="zh-TW" altLang="en-US" sz="59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reflection blurRad="6350" stA="55000" endA="300" endPos="45500" dir="5400000" sy="-100000" algn="bl" rotWithShape="0"/>
              </a:effectLst>
              <a:latin typeface="Arial Black"/>
              <a:cs typeface="Arial Black"/>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rrowheads="1"/>
          </p:cNvSpPr>
          <p:nvPr>
            <p:ph type="title"/>
          </p:nvPr>
        </p:nvSpPr>
        <p:spPr>
          <a:xfrm>
            <a:off x="609600" y="0"/>
            <a:ext cx="7924800" cy="1143000"/>
          </a:xfrm>
        </p:spPr>
        <p:txBody>
          <a:bodyPr/>
          <a:lstStyle/>
          <a:p>
            <a:pPr>
              <a:defRPr/>
            </a:pPr>
            <a:r>
              <a:rPr kumimoji="1" lang="zh-TW" altLang="en-US" sz="4400" b="1" dirty="0">
                <a:solidFill>
                  <a:srgbClr val="FFFF00"/>
                </a:solidFill>
              </a:rPr>
              <a:t>了解維生素礦物質吸收</a:t>
            </a:r>
            <a:r>
              <a:rPr kumimoji="1" lang="zh-TW" altLang="en-US" sz="4400" b="1" dirty="0" smtClean="0">
                <a:solidFill>
                  <a:srgbClr val="FFFF00"/>
                </a:solidFill>
              </a:rPr>
              <a:t>方式</a:t>
            </a:r>
            <a:endParaRPr lang="en-US" altLang="en-US" sz="4400" b="1" dirty="0" smtClean="0">
              <a:solidFill>
                <a:srgbClr val="FFFF00"/>
              </a:solidFill>
              <a:latin typeface="微軟正黑體" panose="020B0604030504040204" pitchFamily="34" charset="-120"/>
              <a:ea typeface="微軟正黑體" panose="020B0604030504040204" pitchFamily="34" charset="-120"/>
            </a:endParaRPr>
          </a:p>
        </p:txBody>
      </p:sp>
      <p:sp>
        <p:nvSpPr>
          <p:cNvPr id="286723" name="Rectangle 3"/>
          <p:cNvSpPr>
            <a:spLocks noGrp="1" noChangeArrowheads="1"/>
          </p:cNvSpPr>
          <p:nvPr>
            <p:ph type="body" idx="4294967295"/>
          </p:nvPr>
        </p:nvSpPr>
        <p:spPr>
          <a:xfrm>
            <a:off x="2667000" y="1828244"/>
            <a:ext cx="8229600" cy="4525963"/>
          </a:xfrm>
          <a:prstGeom prst="rect">
            <a:avLst/>
          </a:prstGeom>
        </p:spPr>
        <p:txBody>
          <a:bodyPr/>
          <a:lstStyle/>
          <a:p>
            <a:pPr eaLnBrk="1" hangingPunct="1">
              <a:buFont typeface="Wingdings" pitchFamily="2" charset="2"/>
              <a:buNone/>
              <a:defRPr/>
            </a:pPr>
            <a:r>
              <a:rPr lang="en-US" altLang="en-US" dirty="0" smtClean="0"/>
              <a:t> </a:t>
            </a:r>
          </a:p>
        </p:txBody>
      </p:sp>
      <p:pic>
        <p:nvPicPr>
          <p:cNvPr id="11268" name="Picture 4" descr="300px-Scheme_facilitated_diffusion_in_cell_membrane-en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02" y="2593033"/>
            <a:ext cx="762000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741802" y="4257527"/>
            <a:ext cx="1676400" cy="52322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TW" altLang="en-US" sz="2800" b="1" dirty="0" smtClean="0"/>
              <a:t>細胞膜</a:t>
            </a:r>
            <a:endParaRPr lang="en-US" sz="2800" b="1" dirty="0"/>
          </a:p>
        </p:txBody>
      </p:sp>
      <p:sp>
        <p:nvSpPr>
          <p:cNvPr id="6" name="文字方塊 5"/>
          <p:cNvSpPr txBox="1"/>
          <p:nvPr/>
        </p:nvSpPr>
        <p:spPr>
          <a:xfrm>
            <a:off x="381000" y="3292495"/>
            <a:ext cx="210070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chorCtr="0">
            <a:spAutoFit/>
          </a:bodyPr>
          <a:lstStyle/>
          <a:p>
            <a:pPr algn="ctr"/>
            <a:r>
              <a:rPr lang="zh-TW" altLang="en-US" sz="2800" b="1" dirty="0" smtClean="0"/>
              <a:t>蛋白質通道</a:t>
            </a:r>
            <a:endParaRPr lang="en-US" sz="2800" b="1" dirty="0"/>
          </a:p>
        </p:txBody>
      </p:sp>
      <p:sp>
        <p:nvSpPr>
          <p:cNvPr id="7" name="文字方塊 6"/>
          <p:cNvSpPr txBox="1"/>
          <p:nvPr/>
        </p:nvSpPr>
        <p:spPr>
          <a:xfrm>
            <a:off x="3370702" y="2560023"/>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chorCtr="0">
            <a:spAutoFit/>
          </a:bodyPr>
          <a:lstStyle/>
          <a:p>
            <a:pPr algn="ctr"/>
            <a:r>
              <a:rPr lang="zh-TW" altLang="en-US" sz="2800" b="1" dirty="0" smtClean="0"/>
              <a:t>細胞外隙</a:t>
            </a:r>
            <a:endParaRPr lang="en-US" sz="2800" b="1" dirty="0"/>
          </a:p>
        </p:txBody>
      </p:sp>
      <p:sp>
        <p:nvSpPr>
          <p:cNvPr id="8" name="文字方塊 7"/>
          <p:cNvSpPr txBox="1"/>
          <p:nvPr/>
        </p:nvSpPr>
        <p:spPr>
          <a:xfrm>
            <a:off x="5466202" y="4725146"/>
            <a:ext cx="1467998"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chorCtr="0">
            <a:spAutoFit/>
          </a:bodyPr>
          <a:lstStyle/>
          <a:p>
            <a:pPr algn="ctr"/>
            <a:r>
              <a:rPr lang="zh-TW" altLang="en-US" sz="2800" b="1" dirty="0" smtClean="0"/>
              <a:t>載體</a:t>
            </a:r>
            <a:endParaRPr lang="en-US" altLang="zh-TW" sz="2800" b="1" dirty="0" smtClean="0"/>
          </a:p>
          <a:p>
            <a:pPr algn="ctr"/>
            <a:r>
              <a:rPr lang="zh-TW" altLang="en-US" sz="2800" b="1" dirty="0" smtClean="0"/>
              <a:t>蛋白質</a:t>
            </a:r>
            <a:endParaRPr lang="en-US" sz="2800" b="1" dirty="0"/>
          </a:p>
        </p:txBody>
      </p:sp>
      <p:sp>
        <p:nvSpPr>
          <p:cNvPr id="10" name="文字方塊 9"/>
          <p:cNvSpPr txBox="1"/>
          <p:nvPr/>
        </p:nvSpPr>
        <p:spPr>
          <a:xfrm>
            <a:off x="3370702" y="5638800"/>
            <a:ext cx="2362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chorCtr="0">
            <a:spAutoFit/>
          </a:bodyPr>
          <a:lstStyle/>
          <a:p>
            <a:pPr algn="ctr"/>
            <a:r>
              <a:rPr lang="zh-TW" altLang="en-US" sz="2800" b="1" dirty="0" smtClean="0"/>
              <a:t>細胞間隙</a:t>
            </a:r>
            <a:endParaRPr lang="en-US" sz="2800" b="1" dirty="0"/>
          </a:p>
        </p:txBody>
      </p:sp>
      <p:sp>
        <p:nvSpPr>
          <p:cNvPr id="3" name="文字方塊 2"/>
          <p:cNvSpPr txBox="1"/>
          <p:nvPr/>
        </p:nvSpPr>
        <p:spPr>
          <a:xfrm>
            <a:off x="762000" y="1600200"/>
            <a:ext cx="2492990"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kumimoji="1" lang="zh-TW" altLang="en-US" sz="3600" dirty="0" smtClean="0"/>
              <a:t>促進性擴散</a:t>
            </a:r>
            <a:endParaRPr kumimoji="1" lang="zh-TW" altLang="en-US" sz="3600" dirty="0"/>
          </a:p>
        </p:txBody>
      </p:sp>
    </p:spTree>
    <p:extLst>
      <p:ext uri="{BB962C8B-B14F-4D97-AF65-F5344CB8AC3E}">
        <p14:creationId xmlns:p14="http://schemas.microsoft.com/office/powerpoint/2010/main" val="727412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sz="quarter" idx="13"/>
          </p:nvPr>
        </p:nvSpPr>
        <p:spPr>
          <a:xfrm>
            <a:off x="3581400" y="2057400"/>
            <a:ext cx="5334000" cy="4267200"/>
          </a:xfrm>
        </p:spPr>
        <p:txBody>
          <a:bodyPr>
            <a:normAutofit/>
          </a:bodyPr>
          <a:lstStyle/>
          <a:p>
            <a:pPr marL="708025" indent="-571500" eaLnBrk="1" hangingPunct="1">
              <a:lnSpc>
                <a:spcPts val="4000"/>
              </a:lnSpc>
              <a:spcBef>
                <a:spcPts val="600"/>
              </a:spcBef>
              <a:spcAft>
                <a:spcPts val="600"/>
              </a:spcAft>
              <a:buClr>
                <a:srgbClr val="FFC000"/>
              </a:buClr>
            </a:pPr>
            <a:r>
              <a:rPr lang="zh-TW" altLang="en-US" sz="3600" b="1" dirty="0"/>
              <a:t>愛尚它</a:t>
            </a:r>
            <a:r>
              <a:rPr lang="en-US" altLang="zh-TW" sz="3600" b="1" baseline="30000" dirty="0"/>
              <a:t>®</a:t>
            </a:r>
            <a:r>
              <a:rPr lang="zh-TW" altLang="en-US" sz="3600" b="1" dirty="0"/>
              <a:t>提供藥丸以外另一種選擇</a:t>
            </a:r>
          </a:p>
          <a:p>
            <a:pPr marL="708025" indent="-571500" eaLnBrk="1" hangingPunct="1">
              <a:lnSpc>
                <a:spcPts val="4000"/>
              </a:lnSpc>
              <a:spcBef>
                <a:spcPts val="600"/>
              </a:spcBef>
              <a:spcAft>
                <a:spcPts val="600"/>
              </a:spcAft>
              <a:buClr>
                <a:srgbClr val="FFC000"/>
              </a:buClr>
            </a:pPr>
            <a:endParaRPr lang="en-US" altLang="en-US" sz="3600" b="1" dirty="0"/>
          </a:p>
          <a:p>
            <a:pPr marL="708025" indent="-571500" eaLnBrk="1" hangingPunct="1">
              <a:lnSpc>
                <a:spcPts val="4000"/>
              </a:lnSpc>
              <a:spcBef>
                <a:spcPts val="600"/>
              </a:spcBef>
              <a:spcAft>
                <a:spcPts val="600"/>
              </a:spcAft>
              <a:buClr>
                <a:srgbClr val="FFC000"/>
              </a:buClr>
            </a:pPr>
            <a:r>
              <a:rPr lang="zh-TW" altLang="en-US" sz="3600" b="1" dirty="0"/>
              <a:t>研究顯示美國有</a:t>
            </a:r>
            <a:r>
              <a:rPr lang="en-US" altLang="zh-TW" sz="3600" b="1" dirty="0"/>
              <a:t>40%</a:t>
            </a:r>
            <a:r>
              <a:rPr lang="zh-TW" altLang="en-US" sz="3600" b="1" dirty="0"/>
              <a:t>的成人有過</a:t>
            </a:r>
            <a:r>
              <a:rPr lang="zh-TW" altLang="en-US" sz="3600" b="1" dirty="0">
                <a:solidFill>
                  <a:srgbClr val="FFC000"/>
                </a:solidFill>
              </a:rPr>
              <a:t>難以吞下</a:t>
            </a:r>
            <a:r>
              <a:rPr lang="zh-TW" altLang="en-US" sz="3600" b="1" dirty="0"/>
              <a:t>藥丸的經驗 </a:t>
            </a:r>
            <a:endParaRPr lang="en-US" altLang="en-US" sz="3600" b="1" dirty="0"/>
          </a:p>
          <a:p>
            <a:pPr marL="136525" indent="0" eaLnBrk="1" hangingPunct="1">
              <a:lnSpc>
                <a:spcPts val="4000"/>
              </a:lnSpc>
              <a:spcBef>
                <a:spcPts val="600"/>
              </a:spcBef>
              <a:spcAft>
                <a:spcPts val="600"/>
              </a:spcAft>
              <a:buClr>
                <a:schemeClr val="bg1"/>
              </a:buClr>
              <a:buFont typeface="Wingdings" pitchFamily="2" charset="2"/>
              <a:buNone/>
            </a:pPr>
            <a:endParaRPr lang="en-US" altLang="en-US" sz="3600" b="1" dirty="0"/>
          </a:p>
          <a:p>
            <a:pPr marL="136525" indent="0" eaLnBrk="1" hangingPunct="1">
              <a:lnSpc>
                <a:spcPts val="4000"/>
              </a:lnSpc>
              <a:spcBef>
                <a:spcPts val="600"/>
              </a:spcBef>
              <a:spcAft>
                <a:spcPts val="600"/>
              </a:spcAft>
              <a:buClr>
                <a:schemeClr val="bg1"/>
              </a:buClr>
              <a:buFont typeface="Wingdings" pitchFamily="2" charset="2"/>
              <a:buNone/>
            </a:pPr>
            <a:endParaRPr lang="en-US" altLang="en-US" sz="3600" b="1" dirty="0"/>
          </a:p>
          <a:p>
            <a:pPr marL="136525" indent="0" eaLnBrk="1" hangingPunct="1">
              <a:lnSpc>
                <a:spcPts val="4000"/>
              </a:lnSpc>
              <a:spcBef>
                <a:spcPts val="600"/>
              </a:spcBef>
              <a:spcAft>
                <a:spcPts val="600"/>
              </a:spcAft>
              <a:buClr>
                <a:schemeClr val="bg1"/>
              </a:buClr>
              <a:buFont typeface="Wingdings" pitchFamily="2" charset="2"/>
              <a:buNone/>
            </a:pPr>
            <a:endParaRPr lang="en-US" altLang="en-US" sz="3600" b="1" dirty="0"/>
          </a:p>
        </p:txBody>
      </p:sp>
      <p:sp>
        <p:nvSpPr>
          <p:cNvPr id="3" name="矩形 2"/>
          <p:cNvSpPr/>
          <p:nvPr/>
        </p:nvSpPr>
        <p:spPr>
          <a:xfrm>
            <a:off x="2362200" y="6040394"/>
            <a:ext cx="6553200" cy="480131"/>
          </a:xfrm>
          <a:prstGeom prst="rect">
            <a:avLst/>
          </a:prstGeom>
        </p:spPr>
        <p:txBody>
          <a:bodyPr wrap="square">
            <a:spAutoFit/>
          </a:bodyPr>
          <a:lstStyle/>
          <a:p>
            <a:pPr marL="136525" lvl="0" eaLnBrk="1" hangingPunct="1">
              <a:lnSpc>
                <a:spcPct val="70000"/>
              </a:lnSpc>
              <a:spcBef>
                <a:spcPct val="20000"/>
              </a:spcBef>
              <a:buClr>
                <a:prstClr val="white"/>
              </a:buClr>
            </a:pPr>
            <a:r>
              <a:rPr lang="en-US" altLang="en-US" b="1" i="1" dirty="0">
                <a:solidFill>
                  <a:srgbClr val="C6D9F1"/>
                </a:solidFill>
                <a:latin typeface="+mn-ea"/>
              </a:rPr>
              <a:t>The survey of 679 adults (513 ages 18-64, 166 age 65 and older) was funded by the US affiliate of Germany's Schwarz </a:t>
            </a:r>
            <a:r>
              <a:rPr lang="en-US" altLang="en-US" b="1" i="1" dirty="0" err="1">
                <a:solidFill>
                  <a:srgbClr val="C6D9F1"/>
                </a:solidFill>
                <a:latin typeface="+mn-ea"/>
              </a:rPr>
              <a:t>Pharma</a:t>
            </a:r>
            <a:r>
              <a:rPr lang="en-US" altLang="en-US" b="1" i="1" dirty="0">
                <a:solidFill>
                  <a:srgbClr val="C6D9F1"/>
                </a:solidFill>
                <a:latin typeface="+mn-ea"/>
              </a:rPr>
              <a:t>. </a:t>
            </a:r>
          </a:p>
        </p:txBody>
      </p:sp>
      <p:sp>
        <p:nvSpPr>
          <p:cNvPr id="7" name="Rectangle 2"/>
          <p:cNvSpPr>
            <a:spLocks noGrp="1" noRot="1" noChangeArrowheads="1"/>
          </p:cNvSpPr>
          <p:nvPr>
            <p:ph type="title"/>
          </p:nvPr>
        </p:nvSpPr>
        <p:spPr>
          <a:xfrm>
            <a:off x="762000" y="838200"/>
            <a:ext cx="2971800" cy="1097280"/>
          </a:xfrm>
        </p:spPr>
        <p:style>
          <a:lnRef idx="2">
            <a:schemeClr val="accent3">
              <a:shade val="50000"/>
            </a:schemeClr>
          </a:lnRef>
          <a:fillRef idx="1">
            <a:schemeClr val="accent3"/>
          </a:fillRef>
          <a:effectRef idx="0">
            <a:schemeClr val="accent3"/>
          </a:effectRef>
          <a:fontRef idx="minor">
            <a:schemeClr val="lt1"/>
          </a:fontRef>
        </p:style>
        <p:txBody>
          <a:bodyPr rtlCol="0">
            <a:noAutofit/>
          </a:bodyPr>
          <a:lstStyle/>
          <a:p>
            <a:pPr algn="ctr" eaLnBrk="1" fontAlgn="auto" hangingPunct="1">
              <a:spcAft>
                <a:spcPts val="0"/>
              </a:spcAft>
              <a:defRPr/>
            </a:pPr>
            <a:r>
              <a:rPr lang="zh-TW" altLang="en-US" sz="7200" b="1" dirty="0" smtClean="0">
                <a:solidFill>
                  <a:schemeClr val="tx1"/>
                </a:solidFill>
                <a:effectLst>
                  <a:outerShdw blurRad="38100" dist="38100" dir="2700000" algn="tl">
                    <a:srgbClr val="000000">
                      <a:alpha val="43137"/>
                    </a:srgbClr>
                  </a:outerShdw>
                </a:effectLst>
                <a:latin typeface="+mj-ea"/>
              </a:rPr>
              <a:t>優勢</a:t>
            </a:r>
            <a:endParaRPr lang="en-US" altLang="en-US" sz="7200" b="1" dirty="0">
              <a:solidFill>
                <a:schemeClr val="tx1"/>
              </a:solidFill>
              <a:effectLst>
                <a:outerShdw blurRad="38100" dist="38100" dir="2700000" algn="tl">
                  <a:srgbClr val="000000">
                    <a:alpha val="43137"/>
                  </a:srgbClr>
                </a:outerShdw>
              </a:effectLst>
              <a:latin typeface="+mj-ea"/>
            </a:endParaRPr>
          </a:p>
        </p:txBody>
      </p:sp>
      <p:sp>
        <p:nvSpPr>
          <p:cNvPr id="8" name="矩形 7"/>
          <p:cNvSpPr/>
          <p:nvPr/>
        </p:nvSpPr>
        <p:spPr>
          <a:xfrm>
            <a:off x="990600" y="2057400"/>
            <a:ext cx="2438400" cy="3770263"/>
          </a:xfrm>
          <a:prstGeom prst="rect">
            <a:avLst/>
          </a:prstGeom>
          <a:noFill/>
        </p:spPr>
        <p:txBody>
          <a:bodyPr wrap="square" lIns="91440" tIns="45720" rIns="91440" bIns="45720">
            <a:spAutoFit/>
          </a:bodyPr>
          <a:lstStyle/>
          <a:p>
            <a:pPr algn="ctr"/>
            <a:r>
              <a:rPr lang="en-US" altLang="zh-TW" sz="239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reflection blurRad="6350" stA="55000" endA="300" endPos="45500" dir="5400000" sy="-100000" algn="bl" rotWithShape="0"/>
                </a:effectLst>
                <a:latin typeface="Arial Black"/>
                <a:cs typeface="Arial Black"/>
              </a:rPr>
              <a:t>5</a:t>
            </a:r>
            <a:endParaRPr lang="zh-TW" altLang="en-US" sz="59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reflection blurRad="6350" stA="55000" endA="300" endPos="45500" dir="5400000" sy="-100000" algn="bl" rotWithShape="0"/>
              </a:effectLst>
              <a:latin typeface="Arial Black"/>
              <a:cs typeface="Arial Black"/>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rrowheads="1"/>
          </p:cNvSpPr>
          <p:nvPr>
            <p:ph type="title"/>
          </p:nvPr>
        </p:nvSpPr>
        <p:spPr>
          <a:xfrm>
            <a:off x="457200" y="152400"/>
            <a:ext cx="6172200" cy="1143000"/>
          </a:xfrm>
        </p:spPr>
        <p:txBody>
          <a:bodyPr>
            <a:normAutofit/>
          </a:bodyPr>
          <a:lstStyle/>
          <a:p>
            <a:pPr>
              <a:defRPr/>
            </a:pPr>
            <a:r>
              <a:rPr lang="zh-TW" altLang="en-US" sz="4400" b="1" dirty="0">
                <a:solidFill>
                  <a:srgbClr val="FFFF00"/>
                </a:solidFill>
                <a:latin typeface="+mn-ea"/>
                <a:ea typeface="+mn-ea"/>
                <a:cs typeface="Times New Roman" pitchFamily="18" charset="0"/>
              </a:rPr>
              <a:t>愛尚它</a:t>
            </a:r>
            <a:r>
              <a:rPr lang="en-US" altLang="zh-TW" sz="4400" b="1" baseline="30000" dirty="0">
                <a:solidFill>
                  <a:srgbClr val="FFFF00"/>
                </a:solidFill>
                <a:latin typeface="+mn-ea"/>
                <a:ea typeface="+mn-ea"/>
                <a:cs typeface="Times New Roman" pitchFamily="18" charset="0"/>
              </a:rPr>
              <a:t>®</a:t>
            </a:r>
            <a:r>
              <a:rPr lang="zh-TW" altLang="en-US" sz="4400" b="1" dirty="0">
                <a:solidFill>
                  <a:srgbClr val="FFFF00"/>
                </a:solidFill>
                <a:latin typeface="+mn-ea"/>
                <a:ea typeface="+mn-ea"/>
                <a:cs typeface="Times New Roman" pitchFamily="18" charset="0"/>
              </a:rPr>
              <a:t>優勢</a:t>
            </a:r>
            <a:endParaRPr lang="en-US" sz="4400" b="1" dirty="0">
              <a:solidFill>
                <a:srgbClr val="FFFF00"/>
              </a:solidFill>
              <a:latin typeface="+mn-ea"/>
              <a:ea typeface="+mn-ea"/>
              <a:cs typeface="Times New Roman" pitchFamily="18" charset="0"/>
            </a:endParaRPr>
          </a:p>
        </p:txBody>
      </p:sp>
      <p:sp>
        <p:nvSpPr>
          <p:cNvPr id="294915" name="Rectangle 3"/>
          <p:cNvSpPr>
            <a:spLocks noGrp="1" noChangeArrowheads="1"/>
          </p:cNvSpPr>
          <p:nvPr>
            <p:ph sz="quarter" idx="13"/>
          </p:nvPr>
        </p:nvSpPr>
        <p:spPr>
          <a:xfrm>
            <a:off x="457200" y="1447800"/>
            <a:ext cx="8382000" cy="4648200"/>
          </a:xfrm>
        </p:spPr>
        <p:txBody>
          <a:bodyPr>
            <a:noAutofit/>
          </a:bodyPr>
          <a:lstStyle/>
          <a:p>
            <a:pPr>
              <a:buFontTx/>
              <a:buNone/>
              <a:defRPr/>
            </a:pPr>
            <a:r>
              <a:rPr lang="zh-TW" altLang="en-US" sz="3600" b="1" dirty="0">
                <a:latin typeface="+mn-ea"/>
                <a:cs typeface="Times New Roman" pitchFamily="18" charset="0"/>
              </a:rPr>
              <a:t>愛尚它</a:t>
            </a:r>
            <a:r>
              <a:rPr lang="en-US" altLang="zh-TW" sz="3600" b="1" baseline="30000" dirty="0">
                <a:latin typeface="+mn-ea"/>
                <a:cs typeface="Times New Roman" pitchFamily="18" charset="0"/>
              </a:rPr>
              <a:t>®</a:t>
            </a:r>
            <a:r>
              <a:rPr lang="zh-TW" altLang="en-US" sz="3600" b="1" dirty="0">
                <a:latin typeface="+mn-ea"/>
                <a:cs typeface="Times New Roman" pitchFamily="18" charset="0"/>
              </a:rPr>
              <a:t>系列產品：</a:t>
            </a:r>
            <a:endParaRPr lang="en-US" sz="3600" b="1" dirty="0">
              <a:latin typeface="+mn-ea"/>
              <a:cs typeface="Times New Roman" pitchFamily="18" charset="0"/>
            </a:endParaRPr>
          </a:p>
          <a:p>
            <a:pPr>
              <a:defRPr/>
            </a:pPr>
            <a:r>
              <a:rPr lang="zh-TW" altLang="en-US" sz="2800" b="1" dirty="0">
                <a:latin typeface="+mn-ea"/>
                <a:cs typeface="Times New Roman" pitchFamily="18" charset="0"/>
              </a:rPr>
              <a:t>營養素以較高濃度傳輸</a:t>
            </a:r>
            <a:endParaRPr lang="en-US" sz="2800" b="1" dirty="0">
              <a:latin typeface="+mn-ea"/>
              <a:cs typeface="Times New Roman" pitchFamily="18" charset="0"/>
            </a:endParaRPr>
          </a:p>
          <a:p>
            <a:pPr>
              <a:defRPr/>
            </a:pPr>
            <a:r>
              <a:rPr lang="zh-TW" altLang="en-US" sz="2800" b="1" dirty="0">
                <a:latin typeface="+mn-ea"/>
                <a:cs typeface="Times New Roman" pitchFamily="18" charset="0"/>
              </a:rPr>
              <a:t>快速但受控制</a:t>
            </a:r>
            <a:endParaRPr lang="en-US" sz="2800" b="1" dirty="0">
              <a:latin typeface="+mn-ea"/>
              <a:cs typeface="Times New Roman" pitchFamily="18" charset="0"/>
            </a:endParaRPr>
          </a:p>
          <a:p>
            <a:pPr>
              <a:defRPr/>
            </a:pPr>
            <a:r>
              <a:rPr lang="zh-TW" altLang="en-US" sz="2800" b="1" dirty="0">
                <a:latin typeface="+mn-ea"/>
                <a:cs typeface="Times New Roman" pitchFamily="18" charset="0"/>
              </a:rPr>
              <a:t>緩衝機制能保護營養素不在胃中因鹽酸而降低營養價值</a:t>
            </a:r>
            <a:endParaRPr lang="en-US" sz="2800" b="1" dirty="0">
              <a:latin typeface="+mn-ea"/>
              <a:cs typeface="Times New Roman" pitchFamily="18" charset="0"/>
            </a:endParaRPr>
          </a:p>
          <a:p>
            <a:pPr>
              <a:defRPr/>
            </a:pPr>
            <a:r>
              <a:rPr lang="zh-TW" altLang="en-US" sz="2800" b="1" dirty="0">
                <a:latin typeface="+mn-ea"/>
                <a:cs typeface="Times New Roman" pitchFamily="18" charset="0"/>
              </a:rPr>
              <a:t>讓活性成分的吸收更好</a:t>
            </a:r>
            <a:endParaRPr lang="en-US" sz="2800" b="1" dirty="0">
              <a:latin typeface="+mn-ea"/>
              <a:cs typeface="Times New Roman" pitchFamily="18" charset="0"/>
            </a:endParaRPr>
          </a:p>
          <a:p>
            <a:pPr>
              <a:defRPr/>
            </a:pPr>
            <a:r>
              <a:rPr lang="zh-TW" altLang="en-US" sz="2800" b="1" dirty="0">
                <a:latin typeface="+mn-ea"/>
                <a:cs typeface="Times New Roman" pitchFamily="18" charset="0"/>
              </a:rPr>
              <a:t>對身體溫和</a:t>
            </a:r>
            <a:endParaRPr lang="en-US" sz="2800" b="1" dirty="0">
              <a:latin typeface="+mn-ea"/>
              <a:cs typeface="Times New Roman" pitchFamily="18" charset="0"/>
            </a:endParaRPr>
          </a:p>
          <a:p>
            <a:pPr>
              <a:defRPr/>
            </a:pPr>
            <a:r>
              <a:rPr lang="zh-TW" altLang="en-US" sz="2800" b="1" dirty="0">
                <a:latin typeface="+mn-ea"/>
                <a:cs typeface="Times New Roman" pitchFamily="18" charset="0"/>
              </a:rPr>
              <a:t>對於胃部有問題或是吞藥丸有困難的人特別有益</a:t>
            </a:r>
            <a:endParaRPr lang="en-US" sz="2400" b="1" dirty="0">
              <a:latin typeface="+mn-ea"/>
              <a:cs typeface="Times New Roman" pitchFamily="18" charset="0"/>
            </a:endParaRPr>
          </a:p>
        </p:txBody>
      </p:sp>
    </p:spTree>
    <p:extLst>
      <p:ext uri="{BB962C8B-B14F-4D97-AF65-F5344CB8AC3E}">
        <p14:creationId xmlns:p14="http://schemas.microsoft.com/office/powerpoint/2010/main" val="1893046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z="4400" b="1" dirty="0" smtClean="0">
                <a:solidFill>
                  <a:srgbClr val="FFFF00"/>
                </a:solidFill>
              </a:rPr>
              <a:t>一次就只能裝這麼多</a:t>
            </a:r>
            <a:endParaRPr kumimoji="1" lang="zh-TW" altLang="en-US" sz="4400" b="1" dirty="0">
              <a:solidFill>
                <a:srgbClr val="FFFF00"/>
              </a:solidFill>
            </a:endParaRPr>
          </a:p>
        </p:txBody>
      </p:sp>
      <p:pic>
        <p:nvPicPr>
          <p:cNvPr id="4" name="圖片 3"/>
          <p:cNvPicPr>
            <a:picLocks noChangeAspect="1"/>
          </p:cNvPicPr>
          <p:nvPr/>
        </p:nvPicPr>
        <p:blipFill>
          <a:blip r:embed="rId2"/>
          <a:stretch>
            <a:fillRect/>
          </a:stretch>
        </p:blipFill>
        <p:spPr>
          <a:xfrm>
            <a:off x="1143000" y="1600200"/>
            <a:ext cx="6934200" cy="4760794"/>
          </a:xfrm>
          <a:prstGeom prst="rect">
            <a:avLst/>
          </a:prstGeom>
        </p:spPr>
      </p:pic>
    </p:spTree>
    <p:extLst>
      <p:ext uri="{BB962C8B-B14F-4D97-AF65-F5344CB8AC3E}">
        <p14:creationId xmlns:p14="http://schemas.microsoft.com/office/powerpoint/2010/main" val="1508216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lgn="ctr"/>
            <a:r>
              <a:rPr kumimoji="1" lang="zh-TW" altLang="en-US" sz="4400" b="1" dirty="0" smtClean="0"/>
              <a:t>市面上的選擇</a:t>
            </a:r>
            <a:endParaRPr kumimoji="1" lang="zh-TW" altLang="en-US" sz="4400" b="1" dirty="0"/>
          </a:p>
        </p:txBody>
      </p:sp>
      <p:pic>
        <p:nvPicPr>
          <p:cNvPr id="6" name="圖片 5"/>
          <p:cNvPicPr>
            <a:picLocks noChangeAspect="1"/>
          </p:cNvPicPr>
          <p:nvPr/>
        </p:nvPicPr>
        <p:blipFill>
          <a:blip r:embed="rId2"/>
          <a:stretch>
            <a:fillRect/>
          </a:stretch>
        </p:blipFill>
        <p:spPr>
          <a:xfrm>
            <a:off x="381000" y="1752600"/>
            <a:ext cx="2540000" cy="2540000"/>
          </a:xfrm>
          <a:prstGeom prst="rect">
            <a:avLst/>
          </a:prstGeom>
        </p:spPr>
      </p:pic>
      <p:pic>
        <p:nvPicPr>
          <p:cNvPr id="7" name="圖片 6"/>
          <p:cNvPicPr>
            <a:picLocks noChangeAspect="1"/>
          </p:cNvPicPr>
          <p:nvPr/>
        </p:nvPicPr>
        <p:blipFill>
          <a:blip r:embed="rId3"/>
          <a:stretch>
            <a:fillRect/>
          </a:stretch>
        </p:blipFill>
        <p:spPr>
          <a:xfrm>
            <a:off x="3388902" y="1752600"/>
            <a:ext cx="2249898" cy="2590800"/>
          </a:xfrm>
          <a:prstGeom prst="rect">
            <a:avLst/>
          </a:prstGeom>
        </p:spPr>
      </p:pic>
      <p:pic>
        <p:nvPicPr>
          <p:cNvPr id="9" name="圖片 8"/>
          <p:cNvPicPr>
            <a:picLocks noChangeAspect="1"/>
          </p:cNvPicPr>
          <p:nvPr/>
        </p:nvPicPr>
        <p:blipFill rotWithShape="1">
          <a:blip r:embed="rId4"/>
          <a:srcRect l="17721" r="14907"/>
          <a:stretch/>
        </p:blipFill>
        <p:spPr>
          <a:xfrm>
            <a:off x="6096000" y="1727200"/>
            <a:ext cx="2723662" cy="2590800"/>
          </a:xfrm>
          <a:prstGeom prst="rect">
            <a:avLst/>
          </a:prstGeom>
        </p:spPr>
      </p:pic>
      <p:sp>
        <p:nvSpPr>
          <p:cNvPr id="10" name="文字方塊 9"/>
          <p:cNvSpPr txBox="1"/>
          <p:nvPr/>
        </p:nvSpPr>
        <p:spPr>
          <a:xfrm>
            <a:off x="1143000" y="990600"/>
            <a:ext cx="902811" cy="523220"/>
          </a:xfrm>
          <a:prstGeom prst="rect">
            <a:avLst/>
          </a:prstGeom>
          <a:noFill/>
        </p:spPr>
        <p:txBody>
          <a:bodyPr wrap="none" rtlCol="0">
            <a:spAutoFit/>
          </a:bodyPr>
          <a:lstStyle/>
          <a:p>
            <a:r>
              <a:rPr kumimoji="1" lang="zh-TW" altLang="en-US" sz="2800" b="1" dirty="0" smtClean="0"/>
              <a:t>錠劑</a:t>
            </a:r>
            <a:endParaRPr kumimoji="1" lang="zh-TW" altLang="en-US" sz="2800" b="1" dirty="0"/>
          </a:p>
        </p:txBody>
      </p:sp>
      <p:sp>
        <p:nvSpPr>
          <p:cNvPr id="11" name="文字方塊 10"/>
          <p:cNvSpPr txBox="1"/>
          <p:nvPr/>
        </p:nvSpPr>
        <p:spPr>
          <a:xfrm>
            <a:off x="6934200" y="990600"/>
            <a:ext cx="902811" cy="523220"/>
          </a:xfrm>
          <a:prstGeom prst="rect">
            <a:avLst/>
          </a:prstGeom>
          <a:noFill/>
        </p:spPr>
        <p:txBody>
          <a:bodyPr wrap="none" rtlCol="0">
            <a:spAutoFit/>
          </a:bodyPr>
          <a:lstStyle/>
          <a:p>
            <a:r>
              <a:rPr kumimoji="1" lang="zh-TW" altLang="en-US" sz="2800" b="1" dirty="0" smtClean="0"/>
              <a:t>粉劑</a:t>
            </a:r>
            <a:endParaRPr kumimoji="1" lang="zh-TW" altLang="en-US" sz="2800" b="1" dirty="0"/>
          </a:p>
        </p:txBody>
      </p:sp>
      <p:sp>
        <p:nvSpPr>
          <p:cNvPr id="12" name="文字方塊 11"/>
          <p:cNvSpPr txBox="1"/>
          <p:nvPr/>
        </p:nvSpPr>
        <p:spPr>
          <a:xfrm>
            <a:off x="4038600" y="990600"/>
            <a:ext cx="902811" cy="523220"/>
          </a:xfrm>
          <a:prstGeom prst="rect">
            <a:avLst/>
          </a:prstGeom>
          <a:noFill/>
        </p:spPr>
        <p:txBody>
          <a:bodyPr wrap="none" rtlCol="0">
            <a:spAutoFit/>
          </a:bodyPr>
          <a:lstStyle/>
          <a:p>
            <a:r>
              <a:rPr kumimoji="1" lang="zh-TW" altLang="en-US" sz="2800" b="1" dirty="0" smtClean="0"/>
              <a:t>膠囊</a:t>
            </a:r>
            <a:endParaRPr kumimoji="1" lang="zh-TW" altLang="en-US" sz="2800" b="1" dirty="0"/>
          </a:p>
        </p:txBody>
      </p:sp>
    </p:spTree>
    <p:extLst>
      <p:ext uri="{BB962C8B-B14F-4D97-AF65-F5344CB8AC3E}">
        <p14:creationId xmlns:p14="http://schemas.microsoft.com/office/powerpoint/2010/main" val="418934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zh-TW" altLang="en-US" sz="4400" b="1" dirty="0">
                <a:solidFill>
                  <a:srgbClr val="FFFF00"/>
                </a:solidFill>
                <a:effectLst>
                  <a:outerShdw blurRad="38100" dist="38100" dir="2700000" algn="tl">
                    <a:srgbClr val="000000">
                      <a:alpha val="43137"/>
                    </a:srgbClr>
                  </a:outerShdw>
                </a:effectLst>
              </a:rPr>
              <a:t>藥丸傳輸系統</a:t>
            </a:r>
            <a:endParaRPr lang="en-US" sz="4400" b="1" dirty="0">
              <a:solidFill>
                <a:srgbClr val="FFFF00"/>
              </a:solidFill>
              <a:effectLst>
                <a:outerShdw blurRad="38100" dist="38100" dir="2700000" algn="tl">
                  <a:srgbClr val="000000">
                    <a:alpha val="43137"/>
                  </a:srgbClr>
                </a:outerShdw>
              </a:effectLst>
            </a:endParaRPr>
          </a:p>
        </p:txBody>
      </p:sp>
      <p:pic>
        <p:nvPicPr>
          <p:cNvPr id="32771"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066800" y="1285142"/>
            <a:ext cx="6477000" cy="4658458"/>
          </a:xfrm>
        </p:spPr>
      </p:pic>
      <p:sp>
        <p:nvSpPr>
          <p:cNvPr id="3" name="文字方塊 2"/>
          <p:cNvSpPr txBox="1"/>
          <p:nvPr/>
        </p:nvSpPr>
        <p:spPr>
          <a:xfrm>
            <a:off x="6227379" y="2743200"/>
            <a:ext cx="111617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a:ln>
                  <a:noFill/>
                </a:ln>
                <a:solidFill>
                  <a:sysClr val="windowText" lastClr="000000"/>
                </a:solidFill>
                <a:effectLst/>
                <a:uLnTx/>
                <a:uFillTx/>
              </a:rPr>
              <a:t>藥丸</a:t>
            </a:r>
            <a:endParaRPr kumimoji="0" lang="en-US" sz="2800" b="1" i="0" u="none" strike="noStrike" kern="0" cap="none" spc="0" normalizeH="0" baseline="0" noProof="0" dirty="0">
              <a:ln>
                <a:noFill/>
              </a:ln>
              <a:solidFill>
                <a:sysClr val="windowText" lastClr="000000"/>
              </a:solidFill>
              <a:effectLst/>
              <a:uLnTx/>
              <a:uFillTx/>
            </a:endParaRPr>
          </a:p>
        </p:txBody>
      </p:sp>
      <p:sp>
        <p:nvSpPr>
          <p:cNvPr id="4" name="文字方塊 3"/>
          <p:cNvSpPr txBox="1"/>
          <p:nvPr/>
        </p:nvSpPr>
        <p:spPr>
          <a:xfrm>
            <a:off x="6203178" y="4114800"/>
            <a:ext cx="95962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a:ln>
                  <a:noFill/>
                </a:ln>
                <a:solidFill>
                  <a:sysClr val="windowText" lastClr="000000"/>
                </a:solidFill>
                <a:effectLst/>
                <a:uLnTx/>
                <a:uFillTx/>
              </a:rPr>
              <a:t>分解</a:t>
            </a:r>
            <a:endParaRPr kumimoji="0" lang="en-US" sz="2800" b="1" i="0" u="none" strike="noStrike" kern="0" cap="none" spc="0" normalizeH="0" baseline="0" noProof="0" dirty="0">
              <a:ln>
                <a:noFill/>
              </a:ln>
              <a:solidFill>
                <a:sysClr val="windowText" lastClr="000000"/>
              </a:solidFill>
              <a:effectLst/>
              <a:uLnTx/>
              <a:uFillTx/>
            </a:endParaRPr>
          </a:p>
        </p:txBody>
      </p:sp>
      <p:sp>
        <p:nvSpPr>
          <p:cNvPr id="5" name="文字方塊 4"/>
          <p:cNvSpPr txBox="1"/>
          <p:nvPr/>
        </p:nvSpPr>
        <p:spPr>
          <a:xfrm>
            <a:off x="6203178" y="5500193"/>
            <a:ext cx="11430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a:ln>
                  <a:noFill/>
                </a:ln>
                <a:solidFill>
                  <a:sysClr val="windowText" lastClr="000000"/>
                </a:solidFill>
                <a:effectLst/>
                <a:uLnTx/>
                <a:uFillTx/>
              </a:rPr>
              <a:t>溶解</a:t>
            </a:r>
            <a:endParaRPr kumimoji="0" lang="en-US" sz="2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5345834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rrowheads="1"/>
          </p:cNvSpPr>
          <p:nvPr>
            <p:ph type="title"/>
          </p:nvPr>
        </p:nvSpPr>
        <p:spPr>
          <a:xfrm>
            <a:off x="457200" y="0"/>
            <a:ext cx="8229600" cy="1143000"/>
          </a:xfrm>
        </p:spPr>
        <p:txBody>
          <a:bodyPr rtlCol="0">
            <a:normAutofit/>
          </a:bodyPr>
          <a:lstStyle/>
          <a:p>
            <a:pPr eaLnBrk="1" fontAlgn="auto" hangingPunct="1">
              <a:spcAft>
                <a:spcPts val="0"/>
              </a:spcAft>
              <a:defRPr/>
            </a:pPr>
            <a:r>
              <a:rPr lang="zh-TW" altLang="en-US" sz="4400" b="1" dirty="0">
                <a:solidFill>
                  <a:srgbClr val="FFFF00"/>
                </a:solidFill>
                <a:effectLst>
                  <a:outerShdw blurRad="38100" dist="38100" dir="2700000" algn="tl">
                    <a:srgbClr val="000000">
                      <a:alpha val="43137"/>
                    </a:srgbClr>
                  </a:outerShdw>
                </a:effectLst>
              </a:rPr>
              <a:t>藥丸在傳輸上的潛在缺點</a:t>
            </a:r>
            <a:endParaRPr lang="en-US" altLang="en-US" sz="4400" b="1" dirty="0">
              <a:solidFill>
                <a:srgbClr val="FFFF00"/>
              </a:solidFill>
              <a:effectLst>
                <a:outerShdw blurRad="38100" dist="38100" dir="2700000" algn="tl">
                  <a:srgbClr val="000000">
                    <a:alpha val="43137"/>
                  </a:srgbClr>
                </a:outerShdw>
              </a:effectLst>
            </a:endParaRPr>
          </a:p>
        </p:txBody>
      </p:sp>
      <p:sp>
        <p:nvSpPr>
          <p:cNvPr id="20483" name="Rectangle 3"/>
          <p:cNvSpPr>
            <a:spLocks noGrp="1" noChangeArrowheads="1"/>
          </p:cNvSpPr>
          <p:nvPr>
            <p:ph sz="quarter" idx="13"/>
          </p:nvPr>
        </p:nvSpPr>
        <p:spPr>
          <a:xfrm>
            <a:off x="381000" y="1722437"/>
            <a:ext cx="8382000" cy="4525963"/>
          </a:xfrm>
        </p:spPr>
        <p:txBody>
          <a:bodyPr>
            <a:noAutofit/>
          </a:bodyPr>
          <a:lstStyle/>
          <a:p>
            <a:pPr eaLnBrk="1" hangingPunct="1">
              <a:lnSpc>
                <a:spcPct val="90000"/>
              </a:lnSpc>
              <a:spcBef>
                <a:spcPts val="0"/>
              </a:spcBef>
            </a:pPr>
            <a:r>
              <a:rPr lang="zh-TW" altLang="en-US" sz="3600" b="1" dirty="0"/>
              <a:t>藥丸在進入腸道之前可能</a:t>
            </a:r>
            <a:r>
              <a:rPr lang="zh-TW" altLang="en-US" sz="3600" b="1" dirty="0">
                <a:solidFill>
                  <a:srgbClr val="FFC000"/>
                </a:solidFill>
              </a:rPr>
              <a:t>尚未完全溶解</a:t>
            </a:r>
          </a:p>
          <a:p>
            <a:pPr eaLnBrk="1" hangingPunct="1">
              <a:lnSpc>
                <a:spcPct val="90000"/>
              </a:lnSpc>
              <a:spcBef>
                <a:spcPts val="0"/>
              </a:spcBef>
              <a:buFont typeface="Wingdings" pitchFamily="2" charset="2"/>
              <a:buNone/>
            </a:pPr>
            <a:endParaRPr lang="en-US" altLang="en-US" sz="3600" b="1" dirty="0"/>
          </a:p>
          <a:p>
            <a:pPr eaLnBrk="1" hangingPunct="1">
              <a:lnSpc>
                <a:spcPct val="90000"/>
              </a:lnSpc>
              <a:spcBef>
                <a:spcPts val="0"/>
              </a:spcBef>
            </a:pPr>
            <a:r>
              <a:rPr lang="zh-TW" altLang="en-US" sz="3600" b="1" dirty="0"/>
              <a:t>藥丸可能會</a:t>
            </a:r>
            <a:r>
              <a:rPr lang="zh-TW" altLang="en-US" sz="3600" b="1" dirty="0">
                <a:solidFill>
                  <a:srgbClr val="FFC000"/>
                </a:solidFill>
              </a:rPr>
              <a:t>卡在胃壁</a:t>
            </a:r>
            <a:r>
              <a:rPr lang="zh-TW" altLang="en-US" sz="3600" b="1" dirty="0"/>
              <a:t>的皺摺中</a:t>
            </a:r>
          </a:p>
          <a:p>
            <a:pPr eaLnBrk="1" hangingPunct="1">
              <a:lnSpc>
                <a:spcPct val="90000"/>
              </a:lnSpc>
              <a:spcBef>
                <a:spcPts val="0"/>
              </a:spcBef>
              <a:buFont typeface="Wingdings" pitchFamily="2" charset="2"/>
              <a:buNone/>
            </a:pPr>
            <a:endParaRPr lang="en-US" altLang="en-US" sz="3600" b="1" dirty="0"/>
          </a:p>
          <a:p>
            <a:pPr eaLnBrk="1" hangingPunct="1">
              <a:lnSpc>
                <a:spcPct val="90000"/>
              </a:lnSpc>
              <a:spcBef>
                <a:spcPts val="0"/>
              </a:spcBef>
            </a:pPr>
            <a:r>
              <a:rPr lang="zh-TW" altLang="en-US" sz="3600" b="1" dirty="0"/>
              <a:t>藥丸可以溶解，但是吞服藥丸時所喝下的水會讓胃將胃中的內容物</a:t>
            </a:r>
            <a:r>
              <a:rPr lang="zh-TW" altLang="en-US" sz="3600" b="1" dirty="0">
                <a:solidFill>
                  <a:srgbClr val="FFC000"/>
                </a:solidFill>
              </a:rPr>
              <a:t>傾倒至腸道</a:t>
            </a:r>
            <a:r>
              <a:rPr lang="zh-TW" altLang="en-US" sz="3600" b="1" dirty="0"/>
              <a:t>，使吸收部位變得飽和。</a:t>
            </a:r>
          </a:p>
        </p:txBody>
      </p:sp>
      <p:sp>
        <p:nvSpPr>
          <p:cNvPr id="20484" name="Text Box 4"/>
          <p:cNvSpPr txBox="1">
            <a:spLocks noChangeArrowheads="1"/>
          </p:cNvSpPr>
          <p:nvPr/>
        </p:nvSpPr>
        <p:spPr bwMode="auto">
          <a:xfrm>
            <a:off x="2133600" y="5943600"/>
            <a:ext cx="6934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altLang="en-US" sz="1800" b="1" i="1" u="none" strike="noStrike" kern="0" cap="none" spc="0" normalizeH="0" baseline="0" noProof="0" dirty="0">
                <a:ln>
                  <a:noFill/>
                </a:ln>
                <a:solidFill>
                  <a:schemeClr val="tx2">
                    <a:lumMod val="20000"/>
                    <a:lumOff val="80000"/>
                  </a:schemeClr>
                </a:solidFill>
                <a:effectLst/>
                <a:uLnTx/>
                <a:uFillTx/>
                <a:latin typeface="Calibri" panose="020F0502020204030204" pitchFamily="34" charset="0"/>
              </a:rPr>
              <a:t>Source: </a:t>
            </a:r>
            <a:r>
              <a:rPr kumimoji="0" lang="en-US" altLang="en-US" sz="1800" b="1" i="1" u="none" strike="noStrike" kern="0" cap="none" spc="0" normalizeH="0" baseline="0" noProof="0" dirty="0" err="1">
                <a:ln>
                  <a:noFill/>
                </a:ln>
                <a:solidFill>
                  <a:schemeClr val="tx2">
                    <a:lumMod val="20000"/>
                    <a:lumOff val="80000"/>
                  </a:schemeClr>
                </a:solidFill>
                <a:effectLst/>
                <a:uLnTx/>
                <a:uFillTx/>
                <a:latin typeface="Calibri" panose="020F0502020204030204" pitchFamily="34" charset="0"/>
              </a:rPr>
              <a:t>D.Y</a:t>
            </a:r>
            <a:r>
              <a:rPr kumimoji="0" lang="en-US" altLang="en-US" sz="1800" b="1" i="1" u="none" strike="noStrike" kern="0" cap="none" spc="0" normalizeH="0" baseline="0" noProof="0" dirty="0">
                <a:ln>
                  <a:noFill/>
                </a:ln>
                <a:solidFill>
                  <a:schemeClr val="tx2">
                    <a:lumMod val="20000"/>
                    <a:lumOff val="80000"/>
                  </a:schemeClr>
                </a:solidFill>
                <a:effectLst/>
                <a:uLnTx/>
                <a:uFillTx/>
                <a:latin typeface="Calibri" panose="020F0502020204030204" pitchFamily="34" charset="0"/>
              </a:rPr>
              <a:t>. Graham et al What Happens to Tablets and Capsules in the Stomach…J. Pharm. Sci.  1990, Vol. 79, No. 5 pp 420 - 424</a:t>
            </a:r>
          </a:p>
        </p:txBody>
      </p:sp>
    </p:spTree>
    <p:extLst>
      <p:ext uri="{BB962C8B-B14F-4D97-AF65-F5344CB8AC3E}">
        <p14:creationId xmlns:p14="http://schemas.microsoft.com/office/powerpoint/2010/main" val="295720120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Picture1"/>
          <p:cNvPicPr>
            <a:picLocks noGrp="1" noChangeAspect="1" noChangeArrowheads="1"/>
          </p:cNvPicPr>
          <p:nvPr>
            <p:ph/>
          </p:nvPr>
        </p:nvPicPr>
        <p:blipFill>
          <a:blip r:embed="rId3">
            <a:extLst>
              <a:ext uri="{28A0092B-C50C-407E-A947-70E740481C1C}">
                <a14:useLocalDpi xmlns:a14="http://schemas.microsoft.com/office/drawing/2010/main" val="0"/>
              </a:ext>
            </a:extLst>
          </a:blip>
          <a:srcRect l="13069" r="13069"/>
          <a:stretch>
            <a:fillRect/>
          </a:stretch>
        </p:blipFill>
        <p:spPr>
          <a:xfrm>
            <a:off x="-27783" y="152400"/>
            <a:ext cx="4752183" cy="3378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Oval 6"/>
          <p:cNvSpPr>
            <a:spLocks noChangeArrowheads="1"/>
          </p:cNvSpPr>
          <p:nvPr/>
        </p:nvSpPr>
        <p:spPr bwMode="auto">
          <a:xfrm>
            <a:off x="1371600" y="304800"/>
            <a:ext cx="2514600" cy="115398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bg1"/>
                </a:solidFill>
                <a:latin typeface="Calibri" pitchFamily="34" charset="0"/>
              </a:defRPr>
            </a:lvl1pPr>
            <a:lvl2pPr marL="742950" indent="-285750">
              <a:spcBef>
                <a:spcPct val="20000"/>
              </a:spcBef>
              <a:buFont typeface="Arial" charset="0"/>
              <a:buChar char="–"/>
              <a:defRPr sz="2800">
                <a:solidFill>
                  <a:schemeClr val="bg1"/>
                </a:solidFill>
                <a:latin typeface="Calibri" pitchFamily="34" charset="0"/>
              </a:defRPr>
            </a:lvl2pPr>
            <a:lvl3pPr marL="1143000" indent="-228600">
              <a:spcBef>
                <a:spcPct val="20000"/>
              </a:spcBef>
              <a:buFont typeface="Arial" charset="0"/>
              <a:buChar char="•"/>
              <a:defRPr sz="2400">
                <a:solidFill>
                  <a:schemeClr val="bg1"/>
                </a:solidFill>
                <a:latin typeface="Calibri" pitchFamily="34" charset="0"/>
              </a:defRPr>
            </a:lvl3pPr>
            <a:lvl4pPr marL="1600200" indent="-228600">
              <a:spcBef>
                <a:spcPct val="20000"/>
              </a:spcBef>
              <a:buFont typeface="Arial" charset="0"/>
              <a:buChar char="–"/>
              <a:defRPr sz="2000">
                <a:solidFill>
                  <a:schemeClr val="bg1"/>
                </a:solidFill>
                <a:latin typeface="Calibri" pitchFamily="34" charset="0"/>
              </a:defRPr>
            </a:lvl4pPr>
            <a:lvl5pPr marL="2057400" indent="-22860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800" b="1" i="0" u="none" strike="noStrike" kern="0" cap="none" spc="0" normalizeH="0" baseline="0" noProof="0">
              <a:ln>
                <a:noFill/>
              </a:ln>
              <a:solidFill>
                <a:schemeClr val="tx2"/>
              </a:solidFill>
              <a:effectLst/>
              <a:uLnTx/>
              <a:uFillTx/>
              <a:latin typeface="Calibri" pitchFamily="34" charset="0"/>
            </a:endParaRPr>
          </a:p>
        </p:txBody>
      </p:sp>
      <p:sp>
        <p:nvSpPr>
          <p:cNvPr id="22532" name="Text Box 7"/>
          <p:cNvSpPr txBox="1">
            <a:spLocks noChangeArrowheads="1"/>
          </p:cNvSpPr>
          <p:nvPr/>
        </p:nvSpPr>
        <p:spPr bwMode="auto">
          <a:xfrm>
            <a:off x="1447800" y="609600"/>
            <a:ext cx="2362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bg1"/>
                </a:solidFill>
                <a:latin typeface="Calibri" pitchFamily="34" charset="0"/>
              </a:defRPr>
            </a:lvl1pPr>
            <a:lvl2pPr marL="742950" indent="-285750">
              <a:spcBef>
                <a:spcPct val="20000"/>
              </a:spcBef>
              <a:buFont typeface="Arial" charset="0"/>
              <a:buChar char="–"/>
              <a:defRPr sz="2800">
                <a:solidFill>
                  <a:schemeClr val="bg1"/>
                </a:solidFill>
                <a:latin typeface="Calibri" pitchFamily="34" charset="0"/>
              </a:defRPr>
            </a:lvl2pPr>
            <a:lvl3pPr marL="1143000" indent="-228600">
              <a:spcBef>
                <a:spcPct val="20000"/>
              </a:spcBef>
              <a:buFont typeface="Arial" charset="0"/>
              <a:buChar char="•"/>
              <a:defRPr sz="2400">
                <a:solidFill>
                  <a:schemeClr val="bg1"/>
                </a:solidFill>
                <a:latin typeface="Calibri" pitchFamily="34" charset="0"/>
              </a:defRPr>
            </a:lvl3pPr>
            <a:lvl4pPr marL="1600200" indent="-228600">
              <a:spcBef>
                <a:spcPct val="20000"/>
              </a:spcBef>
              <a:buFont typeface="Arial" charset="0"/>
              <a:buChar char="–"/>
              <a:defRPr sz="2000">
                <a:solidFill>
                  <a:schemeClr val="bg1"/>
                </a:solidFill>
                <a:latin typeface="Calibri" pitchFamily="34" charset="0"/>
              </a:defRPr>
            </a:lvl4pPr>
            <a:lvl5pPr marL="2057400" indent="-22860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zh-TW" altLang="en-US" b="1" i="0" u="none" strike="noStrike" kern="0" cap="none" spc="0" normalizeH="0" baseline="0" noProof="0" dirty="0">
                <a:ln>
                  <a:noFill/>
                </a:ln>
                <a:effectLst/>
                <a:uLnTx/>
                <a:uFillTx/>
                <a:latin typeface="Calibri" pitchFamily="34" charset="0"/>
              </a:rPr>
              <a:t>產品名保密</a:t>
            </a:r>
            <a:endParaRPr kumimoji="0" lang="en-US" altLang="en-US" b="1" i="0" u="none" strike="noStrike" kern="0" cap="none" spc="0" normalizeH="0" baseline="0" noProof="0" dirty="0">
              <a:ln>
                <a:noFill/>
              </a:ln>
              <a:effectLst/>
              <a:uLnTx/>
              <a:uFillTx/>
              <a:latin typeface="Calibri" pitchFamily="34" charset="0"/>
            </a:endParaRPr>
          </a:p>
        </p:txBody>
      </p:sp>
      <p:pic>
        <p:nvPicPr>
          <p:cNvPr id="5" name="Picture 7" descr="xray_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410200" y="94979"/>
            <a:ext cx="3010509" cy="32578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X-ray-undigested-vitamins"/>
          <p:cNvPicPr>
            <a:picLocks noChangeAspect="1" noChangeArrowheads="1"/>
          </p:cNvPicPr>
          <p:nvPr/>
        </p:nvPicPr>
        <p:blipFill>
          <a:blip r:embed="rId5">
            <a:extLst>
              <a:ext uri="{28A0092B-C50C-407E-A947-70E740481C1C}">
                <a14:useLocalDpi xmlns:a14="http://schemas.microsoft.com/office/drawing/2010/main" val="0"/>
              </a:ext>
            </a:extLst>
          </a:blip>
          <a:srcRect t="2598" b="2598"/>
          <a:stretch>
            <a:fillRect/>
          </a:stretch>
        </p:blipFill>
        <p:spPr>
          <a:xfrm>
            <a:off x="2286000" y="3581400"/>
            <a:ext cx="4267200" cy="303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24366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Picture1"/>
          <p:cNvPicPr>
            <a:picLocks noGrp="1" noChangeAspect="1" noChangeArrowheads="1"/>
          </p:cNvPicPr>
          <p:nvPr>
            <p:ph/>
          </p:nvPr>
        </p:nvPicPr>
        <p:blipFill>
          <a:blip r:embed="rId3">
            <a:extLst>
              <a:ext uri="{28A0092B-C50C-407E-A947-70E740481C1C}">
                <a14:useLocalDpi xmlns:a14="http://schemas.microsoft.com/office/drawing/2010/main" val="0"/>
              </a:ext>
            </a:extLst>
          </a:blip>
          <a:srcRect l="13069" r="13069"/>
          <a:stretch>
            <a:fillRect/>
          </a:stretch>
        </p:blipFill>
        <p:spPr>
          <a:xfrm>
            <a:off x="-27783" y="152400"/>
            <a:ext cx="4752183" cy="3378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Oval 6"/>
          <p:cNvSpPr>
            <a:spLocks noChangeArrowheads="1"/>
          </p:cNvSpPr>
          <p:nvPr/>
        </p:nvSpPr>
        <p:spPr bwMode="auto">
          <a:xfrm>
            <a:off x="1371600" y="304800"/>
            <a:ext cx="2514600" cy="115398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bg1"/>
                </a:solidFill>
                <a:latin typeface="Calibri" pitchFamily="34" charset="0"/>
              </a:defRPr>
            </a:lvl1pPr>
            <a:lvl2pPr marL="742950" indent="-285750">
              <a:spcBef>
                <a:spcPct val="20000"/>
              </a:spcBef>
              <a:buFont typeface="Arial" charset="0"/>
              <a:buChar char="–"/>
              <a:defRPr sz="2800">
                <a:solidFill>
                  <a:schemeClr val="bg1"/>
                </a:solidFill>
                <a:latin typeface="Calibri" pitchFamily="34" charset="0"/>
              </a:defRPr>
            </a:lvl2pPr>
            <a:lvl3pPr marL="1143000" indent="-228600">
              <a:spcBef>
                <a:spcPct val="20000"/>
              </a:spcBef>
              <a:buFont typeface="Arial" charset="0"/>
              <a:buChar char="•"/>
              <a:defRPr sz="2400">
                <a:solidFill>
                  <a:schemeClr val="bg1"/>
                </a:solidFill>
                <a:latin typeface="Calibri" pitchFamily="34" charset="0"/>
              </a:defRPr>
            </a:lvl3pPr>
            <a:lvl4pPr marL="1600200" indent="-228600">
              <a:spcBef>
                <a:spcPct val="20000"/>
              </a:spcBef>
              <a:buFont typeface="Arial" charset="0"/>
              <a:buChar char="–"/>
              <a:defRPr sz="2000">
                <a:solidFill>
                  <a:schemeClr val="bg1"/>
                </a:solidFill>
                <a:latin typeface="Calibri" pitchFamily="34" charset="0"/>
              </a:defRPr>
            </a:lvl4pPr>
            <a:lvl5pPr marL="2057400" indent="-22860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algn="ctr" eaLnBrk="1" fontAlgn="auto" hangingPunct="1">
              <a:spcBef>
                <a:spcPct val="0"/>
              </a:spcBef>
              <a:spcAft>
                <a:spcPts val="0"/>
              </a:spcAft>
              <a:buFontTx/>
              <a:buNone/>
              <a:defRPr/>
            </a:pPr>
            <a:endParaRPr lang="en-US" altLang="en-US" sz="2800" b="1" kern="0">
              <a:solidFill>
                <a:srgbClr val="DC9E1F"/>
              </a:solidFill>
            </a:endParaRPr>
          </a:p>
        </p:txBody>
      </p:sp>
      <p:sp>
        <p:nvSpPr>
          <p:cNvPr id="22532" name="Text Box 7"/>
          <p:cNvSpPr txBox="1">
            <a:spLocks noChangeArrowheads="1"/>
          </p:cNvSpPr>
          <p:nvPr/>
        </p:nvSpPr>
        <p:spPr bwMode="auto">
          <a:xfrm>
            <a:off x="1447800" y="609600"/>
            <a:ext cx="2362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bg1"/>
                </a:solidFill>
                <a:latin typeface="Calibri" pitchFamily="34" charset="0"/>
              </a:defRPr>
            </a:lvl1pPr>
            <a:lvl2pPr marL="742950" indent="-285750">
              <a:spcBef>
                <a:spcPct val="20000"/>
              </a:spcBef>
              <a:buFont typeface="Arial" charset="0"/>
              <a:buChar char="–"/>
              <a:defRPr sz="2800">
                <a:solidFill>
                  <a:schemeClr val="bg1"/>
                </a:solidFill>
                <a:latin typeface="Calibri" pitchFamily="34" charset="0"/>
              </a:defRPr>
            </a:lvl2pPr>
            <a:lvl3pPr marL="1143000" indent="-228600">
              <a:spcBef>
                <a:spcPct val="20000"/>
              </a:spcBef>
              <a:buFont typeface="Arial" charset="0"/>
              <a:buChar char="•"/>
              <a:defRPr sz="2400">
                <a:solidFill>
                  <a:schemeClr val="bg1"/>
                </a:solidFill>
                <a:latin typeface="Calibri" pitchFamily="34" charset="0"/>
              </a:defRPr>
            </a:lvl3pPr>
            <a:lvl4pPr marL="1600200" indent="-228600">
              <a:spcBef>
                <a:spcPct val="20000"/>
              </a:spcBef>
              <a:buFont typeface="Arial" charset="0"/>
              <a:buChar char="–"/>
              <a:defRPr sz="2000">
                <a:solidFill>
                  <a:schemeClr val="bg1"/>
                </a:solidFill>
                <a:latin typeface="Calibri" pitchFamily="34" charset="0"/>
              </a:defRPr>
            </a:lvl4pPr>
            <a:lvl5pPr marL="2057400" indent="-22860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algn="ctr" eaLnBrk="1" fontAlgn="auto" hangingPunct="1">
              <a:spcBef>
                <a:spcPct val="50000"/>
              </a:spcBef>
              <a:spcAft>
                <a:spcPts val="0"/>
              </a:spcAft>
              <a:buFontTx/>
              <a:buNone/>
              <a:defRPr/>
            </a:pPr>
            <a:r>
              <a:rPr lang="zh-TW" altLang="en-US" b="1" kern="0" dirty="0">
                <a:solidFill>
                  <a:srgbClr val="000000"/>
                </a:solidFill>
              </a:rPr>
              <a:t>產品名保密</a:t>
            </a:r>
            <a:endParaRPr lang="en-US" altLang="en-US" b="1" kern="0" dirty="0">
              <a:solidFill>
                <a:srgbClr val="000000"/>
              </a:solidFill>
            </a:endParaRPr>
          </a:p>
        </p:txBody>
      </p:sp>
      <p:pic>
        <p:nvPicPr>
          <p:cNvPr id="5" name="Picture 7" descr="xray_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410200" y="94979"/>
            <a:ext cx="3010509" cy="32578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X-ray-undigested-vitamins"/>
          <p:cNvPicPr>
            <a:picLocks noChangeAspect="1" noChangeArrowheads="1"/>
          </p:cNvPicPr>
          <p:nvPr/>
        </p:nvPicPr>
        <p:blipFill>
          <a:blip r:embed="rId5">
            <a:extLst>
              <a:ext uri="{28A0092B-C50C-407E-A947-70E740481C1C}">
                <a14:useLocalDpi xmlns:a14="http://schemas.microsoft.com/office/drawing/2010/main" val="0"/>
              </a:ext>
            </a:extLst>
          </a:blip>
          <a:srcRect t="2598" b="2598"/>
          <a:stretch>
            <a:fillRect/>
          </a:stretch>
        </p:blipFill>
        <p:spPr>
          <a:xfrm>
            <a:off x="2286000" y="3581400"/>
            <a:ext cx="4267200" cy="303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3440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normAutofit/>
          </a:bodyPr>
          <a:lstStyle/>
          <a:p>
            <a:pPr eaLnBrk="1" fontAlgn="auto" hangingPunct="1">
              <a:spcAft>
                <a:spcPts val="0"/>
              </a:spcAft>
              <a:defRPr/>
            </a:pPr>
            <a:r>
              <a:rPr lang="zh-TW" altLang="en-US" sz="4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什麼是等滲透？</a:t>
            </a:r>
            <a:endParaRPr lang="en-US" sz="4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endParaRPr>
          </a:p>
        </p:txBody>
      </p:sp>
      <p:sp>
        <p:nvSpPr>
          <p:cNvPr id="3" name="Content Placeholder 2"/>
          <p:cNvSpPr>
            <a:spLocks noGrp="1"/>
          </p:cNvSpPr>
          <p:nvPr>
            <p:ph sz="quarter" idx="13"/>
          </p:nvPr>
        </p:nvSpPr>
        <p:spPr>
          <a:xfrm>
            <a:off x="685800" y="990600"/>
            <a:ext cx="7772400" cy="1905000"/>
          </a:xfrm>
        </p:spPr>
        <p:txBody>
          <a:bodyPr>
            <a:normAutofit/>
          </a:bodyPr>
          <a:lstStyle/>
          <a:p>
            <a:pPr eaLnBrk="1" fontAlgn="auto" hangingPunct="1">
              <a:spcAft>
                <a:spcPts val="0"/>
              </a:spcAft>
              <a:buFont typeface="Wingdings" pitchFamily="2" charset="2"/>
              <a:buChar char=""/>
              <a:defRPr/>
            </a:pPr>
            <a:r>
              <a:rPr lang="zh-TW" altLang="en-US" sz="3600" b="1" dirty="0">
                <a:latin typeface="微軟正黑體" panose="020B0604030504040204" pitchFamily="34" charset="-120"/>
                <a:ea typeface="微軟正黑體" panose="020B0604030504040204" pitchFamily="34" charset="-120"/>
                <a:cs typeface="Times New Roman" pitchFamily="18" charset="0"/>
              </a:rPr>
              <a:t>與身體體液相同的液壓</a:t>
            </a:r>
            <a:endParaRPr lang="en-US" sz="3600" b="1" dirty="0">
              <a:latin typeface="微軟正黑體" panose="020B0604030504040204" pitchFamily="34" charset="-120"/>
              <a:ea typeface="微軟正黑體" panose="020B0604030504040204" pitchFamily="34" charset="-120"/>
              <a:cs typeface="Times New Roman" pitchFamily="18" charset="0"/>
            </a:endParaRPr>
          </a:p>
        </p:txBody>
      </p:sp>
      <p:pic>
        <p:nvPicPr>
          <p:cNvPr id="342021" name="Picture 2" descr="C:\Users\jerryw\Pictures\匯出\809_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7589837"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048000" y="2362200"/>
            <a:ext cx="5334000" cy="25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971800" y="4472400"/>
            <a:ext cx="5334000" cy="26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7708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地平線">
  <a:themeElements>
    <a:clrScheme name="地平線">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地平線">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地平線">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8572</TotalTime>
  <Words>991</Words>
  <Application>Microsoft Office PowerPoint</Application>
  <PresentationFormat>如螢幕大小 (4:3)</PresentationFormat>
  <Paragraphs>169</Paragraphs>
  <Slides>21</Slides>
  <Notes>9</Notes>
  <HiddenSlides>0</HiddenSlides>
  <MMClips>0</MMClips>
  <ScaleCrop>false</ScaleCrop>
  <HeadingPairs>
    <vt:vector size="4" baseType="variant">
      <vt:variant>
        <vt:lpstr>佈景主題</vt:lpstr>
      </vt:variant>
      <vt:variant>
        <vt:i4>2</vt:i4>
      </vt:variant>
      <vt:variant>
        <vt:lpstr>投影片標題</vt:lpstr>
      </vt:variant>
      <vt:variant>
        <vt:i4>21</vt:i4>
      </vt:variant>
    </vt:vector>
  </HeadingPairs>
  <TitlesOfParts>
    <vt:vector size="23" baseType="lpstr">
      <vt:lpstr>Custom Design</vt:lpstr>
      <vt:lpstr>地平線</vt:lpstr>
      <vt:lpstr>  等滲透傳輸系統原理與優勢 ISOTONIc</vt:lpstr>
      <vt:lpstr>了解維生素礦物質吸收方式</vt:lpstr>
      <vt:lpstr>一次就只能裝這麼多</vt:lpstr>
      <vt:lpstr>市面上的選擇</vt:lpstr>
      <vt:lpstr>藥丸傳輸系統</vt:lpstr>
      <vt:lpstr>藥丸在傳輸上的潛在缺點</vt:lpstr>
      <vt:lpstr>PowerPoint 簡報</vt:lpstr>
      <vt:lpstr>PowerPoint 簡報</vt:lpstr>
      <vt:lpstr>什麼是等滲透？</vt:lpstr>
      <vt:lpstr>PowerPoint 簡報</vt:lpstr>
      <vt:lpstr>為什麼等滲透傳輸如此重要</vt:lpstr>
      <vt:lpstr>優勢</vt:lpstr>
      <vt:lpstr>碳水化合物控制胃排空率</vt:lpstr>
      <vt:lpstr>每個成分都有多重的功能</vt:lpstr>
      <vt:lpstr>多快才算得上快？</vt:lpstr>
      <vt:lpstr>PowerPoint 簡報</vt:lpstr>
      <vt:lpstr>當iSOTONIC 綜合維生素  遇到高濃度酸液</vt:lpstr>
      <vt:lpstr>優勢</vt:lpstr>
      <vt:lpstr>優勢</vt:lpstr>
      <vt:lpstr>優勢</vt:lpstr>
      <vt:lpstr>愛尚它®優勢</vt:lpstr>
    </vt:vector>
  </TitlesOfParts>
  <Company>Market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ISOTONIX®</dc:title>
  <dc:creator>Yvonne Lucado</dc:creator>
  <cp:lastModifiedBy>Patrick Hsieh</cp:lastModifiedBy>
  <cp:revision>417</cp:revision>
  <cp:lastPrinted>2004-10-29T20:24:04Z</cp:lastPrinted>
  <dcterms:created xsi:type="dcterms:W3CDTF">2004-10-29T20:15:42Z</dcterms:created>
  <dcterms:modified xsi:type="dcterms:W3CDTF">2017-05-02T06:49:59Z</dcterms:modified>
</cp:coreProperties>
</file>